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976670-8285-4AB9-BC38-5D9280921D3A}">
  <a:tblStyle styleId="{E8976670-8285-4AB9-BC38-5D9280921D3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e0fbfad8d4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e0fbfad8d4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e0fbfad8d4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e0fbfad8d4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72a48220ba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72a48220ba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e80247c47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e80247c47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e0fbfad8d4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e0fbfad8d4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e0fbfad8d4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e0fbfad8d4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e80247c47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e80247c47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e0fbfad8d4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e0fbfad8d4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e9515212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e9515212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72a48220ba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72a48220b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e0fbfad8d4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e0fbfad8d4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e0fbfad8d4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e0fbfad8d4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e0fbfad8d4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e0fbfad8d4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e0fbfad8d4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e0fbfad8d4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e0fbfad8d4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e0fbfad8d4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e0fbfad8d4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e0fbfad8d4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74d64faf2d_1_1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74d64faf2d_1_1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e0fbfad8d4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e0fbfad8d4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e0fbfad8d4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e0fbfad8d4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72a48220ba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72a48220ba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e0fbfad8d4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e0fbfad8d4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e95152129a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e95152129a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7800" y="1959650"/>
            <a:ext cx="9159600" cy="874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sz="4500"/>
              <a:t>Business Case </a:t>
            </a:r>
            <a:endParaRPr sz="4500"/>
          </a:p>
        </p:txBody>
      </p:sp>
      <p:sp>
        <p:nvSpPr>
          <p:cNvPr id="56" name="Google Shape;56;p13"/>
          <p:cNvSpPr txBox="1"/>
          <p:nvPr>
            <p:ph idx="1" type="subTitle"/>
          </p:nvPr>
        </p:nvSpPr>
        <p:spPr>
          <a:xfrm>
            <a:off x="311700" y="29865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sz="2300"/>
              <a:t>Proposed Vendor: ELMO Software </a:t>
            </a:r>
            <a:endParaRPr sz="2300"/>
          </a:p>
        </p:txBody>
      </p:sp>
      <p:sp>
        <p:nvSpPr>
          <p:cNvPr id="57" name="Google Shape;57;p13"/>
          <p:cNvSpPr txBox="1"/>
          <p:nvPr>
            <p:ph idx="1" type="subTitle"/>
          </p:nvPr>
        </p:nvSpPr>
        <p:spPr>
          <a:xfrm>
            <a:off x="1707597" y="3962400"/>
            <a:ext cx="51918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sz="1700"/>
              <a:t>Month Year | Name</a:t>
            </a:r>
            <a:r>
              <a:rPr lang="en-GB" sz="1700"/>
              <a:t> </a:t>
            </a:r>
            <a:endParaRPr sz="1700"/>
          </a:p>
        </p:txBody>
      </p:sp>
      <p:pic>
        <p:nvPicPr>
          <p:cNvPr id="58" name="Google Shape;58;p13"/>
          <p:cNvPicPr preferRelativeResize="0"/>
          <p:nvPr/>
        </p:nvPicPr>
        <p:blipFill>
          <a:blip r:embed="rId3">
            <a:alphaModFix/>
          </a:blip>
          <a:stretch>
            <a:fillRect/>
          </a:stretch>
        </p:blipFill>
        <p:spPr>
          <a:xfrm>
            <a:off x="4973175" y="1022450"/>
            <a:ext cx="2037724" cy="521750"/>
          </a:xfrm>
          <a:prstGeom prst="rect">
            <a:avLst/>
          </a:prstGeom>
          <a:noFill/>
          <a:ln>
            <a:noFill/>
          </a:ln>
        </p:spPr>
      </p:pic>
      <p:cxnSp>
        <p:nvCxnSpPr>
          <p:cNvPr id="59" name="Google Shape;59;p13"/>
          <p:cNvCxnSpPr/>
          <p:nvPr/>
        </p:nvCxnSpPr>
        <p:spPr>
          <a:xfrm>
            <a:off x="4565450" y="1022450"/>
            <a:ext cx="0" cy="492000"/>
          </a:xfrm>
          <a:prstGeom prst="straightConnector1">
            <a:avLst/>
          </a:prstGeom>
          <a:noFill/>
          <a:ln cap="flat" cmpd="sng" w="9525">
            <a:solidFill>
              <a:schemeClr val="dk1"/>
            </a:solidFill>
            <a:prstDash val="solid"/>
            <a:round/>
            <a:headEnd len="med" w="med" type="none"/>
            <a:tailEnd len="med" w="med" type="none"/>
          </a:ln>
        </p:spPr>
      </p:cxnSp>
      <p:sp>
        <p:nvSpPr>
          <p:cNvPr id="60" name="Google Shape;60;p13"/>
          <p:cNvSpPr/>
          <p:nvPr/>
        </p:nvSpPr>
        <p:spPr>
          <a:xfrm>
            <a:off x="2113863" y="983900"/>
            <a:ext cx="2037600" cy="5691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t>INSERT COMPANY LOGO</a:t>
            </a:r>
            <a:endParaRPr sz="1000"/>
          </a:p>
        </p:txBody>
      </p:sp>
      <p:sp>
        <p:nvSpPr>
          <p:cNvPr id="61" name="Google Shape;61;p13"/>
          <p:cNvSpPr txBox="1"/>
          <p:nvPr/>
        </p:nvSpPr>
        <p:spPr>
          <a:xfrm>
            <a:off x="3794375" y="1162975"/>
            <a:ext cx="449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 name="Google Shape;67;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INSTRUCTIONAL SHEET</a:t>
            </a:r>
            <a:endParaRPr/>
          </a:p>
          <a:p>
            <a:pPr indent="0" lvl="0" marL="0" rtl="0" algn="l">
              <a:spcBef>
                <a:spcPts val="0"/>
              </a:spcBef>
              <a:spcAft>
                <a:spcPts val="0"/>
              </a:spcAft>
              <a:buNone/>
            </a:pPr>
            <a:r>
              <a:t/>
            </a:r>
            <a:endParaRPr/>
          </a:p>
        </p:txBody>
      </p:sp>
      <p:sp>
        <p:nvSpPr>
          <p:cNvPr id="68" name="Google Shape;68;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275"/>
              <a:buNone/>
            </a:pPr>
            <a:r>
              <a:rPr i="1" lang="en-GB" sz="1000">
                <a:solidFill>
                  <a:srgbClr val="1C4BF6"/>
                </a:solidFill>
              </a:rPr>
              <a:t>&lt;Please delete this page before submitting your business case&gt;</a:t>
            </a:r>
            <a:endParaRPr i="1" sz="1000">
              <a:solidFill>
                <a:srgbClr val="1C4BF6"/>
              </a:solidFill>
            </a:endParaRPr>
          </a:p>
          <a:p>
            <a:pPr indent="0" lvl="0" marL="0" rtl="0" algn="l">
              <a:lnSpc>
                <a:spcPct val="95000"/>
              </a:lnSpc>
              <a:spcBef>
                <a:spcPts val="1200"/>
              </a:spcBef>
              <a:spcAft>
                <a:spcPts val="0"/>
              </a:spcAft>
              <a:buSzPts val="275"/>
              <a:buNone/>
            </a:pPr>
            <a:r>
              <a:rPr lang="en-GB" sz="1000"/>
              <a:t>Thank you for accessing ELMO’s Software Investment Business Case Template. </a:t>
            </a:r>
            <a:endParaRPr sz="1000"/>
          </a:p>
          <a:p>
            <a:pPr indent="0" lvl="0" marL="0" rtl="0" algn="l">
              <a:lnSpc>
                <a:spcPct val="95000"/>
              </a:lnSpc>
              <a:spcBef>
                <a:spcPts val="1200"/>
              </a:spcBef>
              <a:spcAft>
                <a:spcPts val="0"/>
              </a:spcAft>
              <a:buSzPts val="275"/>
              <a:buNone/>
            </a:pPr>
            <a:r>
              <a:rPr lang="en-GB" sz="1000"/>
              <a:t>This template is designed to assist you in developing your business case for implementing ELMO Software in your organisation. Please feel free to customise this presentation with your organization’s branding.</a:t>
            </a:r>
            <a:endParaRPr sz="1000"/>
          </a:p>
          <a:p>
            <a:pPr indent="0" lvl="0" marL="0" rtl="0" algn="l">
              <a:lnSpc>
                <a:spcPct val="95000"/>
              </a:lnSpc>
              <a:spcBef>
                <a:spcPts val="1200"/>
              </a:spcBef>
              <a:spcAft>
                <a:spcPts val="0"/>
              </a:spcAft>
              <a:buSzPts val="275"/>
              <a:buNone/>
            </a:pPr>
            <a:r>
              <a:rPr lang="en-GB" sz="1000"/>
              <a:t>The entire document is editable to suit your business needs. We have provided suggested content for each section to get you started and provoke your thoughts on how you may be able to position your case for your desired ELMO module(s). Simply delete the module(s) that do not pertain to your business needs and tweak the suggested copy as required. The suggested copy is occasionally presented in tabular format, split out by general and module-specific content to make it clear and easy for you to find what you need, however you can simply copy, paste and amend that content into paragraph form for your business case if you prefer.</a:t>
            </a:r>
            <a:endParaRPr sz="1000"/>
          </a:p>
          <a:p>
            <a:pPr indent="0" lvl="0" marL="0" rtl="0" algn="l">
              <a:lnSpc>
                <a:spcPct val="95000"/>
              </a:lnSpc>
              <a:spcBef>
                <a:spcPts val="1200"/>
              </a:spcBef>
              <a:spcAft>
                <a:spcPts val="0"/>
              </a:spcAft>
              <a:buSzPts val="275"/>
              <a:buNone/>
            </a:pPr>
            <a:r>
              <a:rPr lang="en-GB" sz="1000"/>
              <a:t>Text highlighted in </a:t>
            </a:r>
            <a:r>
              <a:rPr lang="en-GB" sz="1000">
                <a:highlight>
                  <a:srgbClr val="27AF5A"/>
                </a:highlight>
              </a:rPr>
              <a:t>[GREEN]</a:t>
            </a:r>
            <a:r>
              <a:rPr lang="en-GB" sz="1000"/>
              <a:t> indicate the areas of the document that you will certainly need to customise. Some of these areas, such as </a:t>
            </a:r>
            <a:r>
              <a:rPr lang="en-GB" sz="1000">
                <a:highlight>
                  <a:srgbClr val="27AF5A"/>
                </a:highlight>
              </a:rPr>
              <a:t>[COMPANY NAME]</a:t>
            </a:r>
            <a:r>
              <a:rPr lang="en-GB" sz="1000"/>
              <a:t>, may be easily replaced throughout the document in one hit, simply by using the “Find &amp; Replace” function in Word – or CTRL+H.</a:t>
            </a:r>
            <a:endParaRPr sz="1000"/>
          </a:p>
          <a:p>
            <a:pPr indent="0" lvl="0" marL="0" rtl="0" algn="l">
              <a:lnSpc>
                <a:spcPct val="95000"/>
              </a:lnSpc>
              <a:spcBef>
                <a:spcPts val="1200"/>
              </a:spcBef>
              <a:spcAft>
                <a:spcPts val="0"/>
              </a:spcAft>
              <a:buSzPts val="275"/>
              <a:buNone/>
            </a:pPr>
            <a:r>
              <a:rPr lang="en-GB" sz="1000"/>
              <a:t>Instructional help text is </a:t>
            </a:r>
            <a:r>
              <a:rPr i="1" lang="en-GB" sz="1000">
                <a:solidFill>
                  <a:srgbClr val="1C4BF6"/>
                </a:solidFill>
              </a:rPr>
              <a:t>&lt;italicised in &lt;BLUE&gt;</a:t>
            </a:r>
            <a:r>
              <a:rPr lang="en-GB" sz="1000"/>
              <a:t>.</a:t>
            </a:r>
            <a:endParaRPr sz="1000"/>
          </a:p>
          <a:p>
            <a:pPr indent="0" lvl="0" marL="0" rtl="0" algn="l">
              <a:lnSpc>
                <a:spcPct val="95000"/>
              </a:lnSpc>
              <a:spcBef>
                <a:spcPts val="1200"/>
              </a:spcBef>
              <a:spcAft>
                <a:spcPts val="0"/>
              </a:spcAft>
              <a:buSzPts val="275"/>
              <a:buNone/>
            </a:pPr>
            <a:r>
              <a:rPr lang="en-GB" sz="1000"/>
              <a:t>If you have any questions about how to best complete this document, please reach out to your ELMO representative or contact us.</a:t>
            </a:r>
            <a:endParaRPr sz="1000"/>
          </a:p>
          <a:p>
            <a:pPr indent="0" lvl="0" marL="0" rtl="0" algn="l">
              <a:lnSpc>
                <a:spcPct val="95000"/>
              </a:lnSpc>
              <a:spcBef>
                <a:spcPts val="1200"/>
              </a:spcBef>
              <a:spcAft>
                <a:spcPts val="0"/>
              </a:spcAft>
              <a:buSzPts val="275"/>
              <a:buNone/>
            </a:pPr>
            <a:r>
              <a:rPr lang="en-GB" sz="1000"/>
              <a:t>Good luck!</a:t>
            </a:r>
            <a:endParaRPr sz="1000"/>
          </a:p>
          <a:p>
            <a:pPr indent="0" lvl="0" marL="0" rtl="0" algn="l">
              <a:lnSpc>
                <a:spcPct val="95000"/>
              </a:lnSpc>
              <a:spcBef>
                <a:spcPts val="1200"/>
              </a:spcBef>
              <a:spcAft>
                <a:spcPts val="0"/>
              </a:spcAft>
              <a:buSzPts val="275"/>
              <a:buNone/>
            </a:pPr>
            <a:r>
              <a:rPr lang="en-GB" sz="1000"/>
              <a:t>Your ELMO Team</a:t>
            </a:r>
            <a:endParaRPr sz="1000"/>
          </a:p>
          <a:p>
            <a:pPr indent="0" lvl="0" marL="0" rtl="0" algn="l">
              <a:lnSpc>
                <a:spcPct val="95000"/>
              </a:lnSpc>
              <a:spcBef>
                <a:spcPts val="1200"/>
              </a:spcBef>
              <a:spcAft>
                <a:spcPts val="0"/>
              </a:spcAft>
              <a:buSzPts val="275"/>
              <a:buNone/>
            </a:pPr>
            <a:r>
              <a:t/>
            </a:r>
            <a:endParaRPr sz="1000"/>
          </a:p>
          <a:p>
            <a:pPr indent="0" lvl="0" marL="0" rtl="0" algn="l">
              <a:lnSpc>
                <a:spcPct val="95000"/>
              </a:lnSpc>
              <a:spcBef>
                <a:spcPts val="1200"/>
              </a:spcBef>
              <a:spcAft>
                <a:spcPts val="1200"/>
              </a:spcAft>
              <a:buSzPts val="275"/>
              <a:buNone/>
            </a:pPr>
            <a:r>
              <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CONTENTS</a:t>
            </a:r>
            <a:endParaRPr/>
          </a:p>
        </p:txBody>
      </p:sp>
      <p:sp>
        <p:nvSpPr>
          <p:cNvPr id="74" name="Google Shape;74;p15"/>
          <p:cNvSpPr txBox="1"/>
          <p:nvPr>
            <p:ph idx="2" type="body"/>
          </p:nvPr>
        </p:nvSpPr>
        <p:spPr>
          <a:xfrm>
            <a:off x="4830200" y="724200"/>
            <a:ext cx="4116900" cy="3695100"/>
          </a:xfrm>
          <a:prstGeom prst="rect">
            <a:avLst/>
          </a:prstGeom>
        </p:spPr>
        <p:txBody>
          <a:bodyPr anchorCtr="0" anchor="ctr" bIns="91425" lIns="91425" spcFirstLastPara="1" rIns="91425" wrap="square" tIns="91425">
            <a:noAutofit/>
          </a:bodyPr>
          <a:lstStyle/>
          <a:p>
            <a:pPr indent="0" lvl="0" marL="0" rtl="0" algn="l">
              <a:lnSpc>
                <a:spcPct val="95000"/>
              </a:lnSpc>
              <a:spcBef>
                <a:spcPts val="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rPr lang="en-GB" sz="1400"/>
              <a:t>Problem statement 					1</a:t>
            </a:r>
            <a:endParaRPr sz="1400"/>
          </a:p>
          <a:p>
            <a:pPr indent="0" lvl="0" marL="0" rtl="0" algn="l">
              <a:lnSpc>
                <a:spcPct val="95000"/>
              </a:lnSpc>
              <a:spcBef>
                <a:spcPts val="1200"/>
              </a:spcBef>
              <a:spcAft>
                <a:spcPts val="0"/>
              </a:spcAft>
              <a:buSzPts val="275"/>
              <a:buNone/>
            </a:pPr>
            <a:r>
              <a:rPr lang="en-GB" sz="1400"/>
              <a:t>Contribution to organisational 			1</a:t>
            </a:r>
            <a:br>
              <a:rPr lang="en-GB" sz="1400"/>
            </a:br>
            <a:r>
              <a:rPr lang="en-GB" sz="1400"/>
              <a:t>strategic pillars</a:t>
            </a:r>
            <a:endParaRPr sz="1400"/>
          </a:p>
          <a:p>
            <a:pPr indent="0" lvl="0" marL="0" rtl="0" algn="l">
              <a:lnSpc>
                <a:spcPct val="95000"/>
              </a:lnSpc>
              <a:spcBef>
                <a:spcPts val="1200"/>
              </a:spcBef>
              <a:spcAft>
                <a:spcPts val="0"/>
              </a:spcAft>
              <a:buSzPts val="275"/>
              <a:buNone/>
            </a:pPr>
            <a:r>
              <a:rPr lang="en-GB" sz="1400"/>
              <a:t>Key Performance indicators 				1</a:t>
            </a:r>
            <a:endParaRPr sz="1400"/>
          </a:p>
          <a:p>
            <a:pPr indent="0" lvl="0" marL="0" rtl="0" algn="l">
              <a:lnSpc>
                <a:spcPct val="95000"/>
              </a:lnSpc>
              <a:spcBef>
                <a:spcPts val="1200"/>
              </a:spcBef>
              <a:spcAft>
                <a:spcPts val="0"/>
              </a:spcAft>
              <a:buSzPts val="275"/>
              <a:buNone/>
            </a:pPr>
            <a:r>
              <a:rPr lang="en-GB" sz="1400"/>
              <a:t>Features and benefits					1</a:t>
            </a:r>
            <a:endParaRPr sz="1400"/>
          </a:p>
          <a:p>
            <a:pPr indent="0" lvl="0" marL="0" rtl="0" algn="l">
              <a:lnSpc>
                <a:spcPct val="95000"/>
              </a:lnSpc>
              <a:spcBef>
                <a:spcPts val="1200"/>
              </a:spcBef>
              <a:spcAft>
                <a:spcPts val="0"/>
              </a:spcAft>
              <a:buSzPts val="275"/>
              <a:buNone/>
            </a:pPr>
            <a:r>
              <a:rPr lang="en-GB" sz="1400"/>
              <a:t>Cost analysis						1</a:t>
            </a:r>
            <a:endParaRPr sz="1400"/>
          </a:p>
          <a:p>
            <a:pPr indent="0" lvl="0" marL="0" rtl="0" algn="l">
              <a:lnSpc>
                <a:spcPct val="95000"/>
              </a:lnSpc>
              <a:spcBef>
                <a:spcPts val="1200"/>
              </a:spcBef>
              <a:spcAft>
                <a:spcPts val="0"/>
              </a:spcAft>
              <a:buSzPts val="275"/>
              <a:buNone/>
            </a:pPr>
            <a:r>
              <a:rPr lang="en-GB" sz="1400"/>
              <a:t>Expected Return on Investment (ROI) 		1</a:t>
            </a:r>
            <a:endParaRPr sz="1400"/>
          </a:p>
          <a:p>
            <a:pPr indent="0" lvl="0" marL="0" rtl="0" algn="l">
              <a:lnSpc>
                <a:spcPct val="95000"/>
              </a:lnSpc>
              <a:spcBef>
                <a:spcPts val="1200"/>
              </a:spcBef>
              <a:spcAft>
                <a:spcPts val="0"/>
              </a:spcAft>
              <a:buSzPts val="275"/>
              <a:buNone/>
            </a:pPr>
            <a:r>
              <a:rPr lang="en-GB" sz="1400"/>
              <a:t>Risk Assessment 					1</a:t>
            </a:r>
            <a:endParaRPr sz="1400"/>
          </a:p>
          <a:p>
            <a:pPr indent="0" lvl="0" marL="0" rtl="0" algn="l">
              <a:lnSpc>
                <a:spcPct val="95000"/>
              </a:lnSpc>
              <a:spcBef>
                <a:spcPts val="1200"/>
              </a:spcBef>
              <a:spcAft>
                <a:spcPts val="0"/>
              </a:spcAft>
              <a:buSzPts val="275"/>
              <a:buNone/>
            </a:pPr>
            <a:r>
              <a:rPr lang="en-GB" sz="1400"/>
              <a:t>Software snapshot					1</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0"/>
              </a:spcAft>
              <a:buSzPts val="275"/>
              <a:buNone/>
            </a:pPr>
            <a:r>
              <a:t/>
            </a:r>
            <a:endParaRPr sz="1400"/>
          </a:p>
          <a:p>
            <a:pPr indent="0" lvl="0" marL="0" rtl="0" algn="l">
              <a:lnSpc>
                <a:spcPct val="95000"/>
              </a:lnSpc>
              <a:spcBef>
                <a:spcPts val="1200"/>
              </a:spcBef>
              <a:spcAft>
                <a:spcPts val="1200"/>
              </a:spcAft>
              <a:buSzPts val="275"/>
              <a:buNone/>
            </a:pPr>
            <a:r>
              <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accent1"/>
              </a:highlight>
            </a:endParaRPr>
          </a:p>
        </p:txBody>
      </p:sp>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369570" lvl="0" marL="457200" rtl="0" algn="l">
              <a:spcBef>
                <a:spcPts val="0"/>
              </a:spcBef>
              <a:spcAft>
                <a:spcPts val="0"/>
              </a:spcAft>
              <a:buSzPts val="2220"/>
              <a:buAutoNum type="arabicPeriod"/>
            </a:pPr>
            <a:r>
              <a:rPr lang="en-GB" sz="2220"/>
              <a:t>PROBLEM STATEMENT </a:t>
            </a:r>
            <a:endParaRPr sz="2220"/>
          </a:p>
          <a:p>
            <a:pPr indent="0" lvl="0" marL="0" rtl="0" algn="l">
              <a:spcBef>
                <a:spcPts val="0"/>
              </a:spcBef>
              <a:spcAft>
                <a:spcPts val="0"/>
              </a:spcAft>
              <a:buSzPts val="990"/>
              <a:buNone/>
            </a:pPr>
            <a:r>
              <a:t/>
            </a:r>
            <a:endParaRPr sz="2220"/>
          </a:p>
        </p:txBody>
      </p:sp>
      <p:sp>
        <p:nvSpPr>
          <p:cNvPr id="81" name="Google Shape;81;p16"/>
          <p:cNvSpPr txBox="1"/>
          <p:nvPr>
            <p:ph idx="1" type="body"/>
          </p:nvPr>
        </p:nvSpPr>
        <p:spPr>
          <a:xfrm>
            <a:off x="311700" y="1652150"/>
            <a:ext cx="8520600" cy="2696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GB" sz="1025">
                <a:highlight>
                  <a:srgbClr val="27AF5A"/>
                </a:highlight>
              </a:rPr>
              <a:t>[COMPANY NAME]</a:t>
            </a:r>
            <a:r>
              <a:rPr lang="en-GB" sz="1025"/>
              <a:t> is suffering from a lack of formal processes and/or outdated, labour-intensive processes across all/</a:t>
            </a:r>
            <a:r>
              <a:rPr lang="en-GB" sz="1025">
                <a:highlight>
                  <a:srgbClr val="27AF5A"/>
                </a:highlight>
              </a:rPr>
              <a:t>[X]</a:t>
            </a:r>
            <a:r>
              <a:rPr lang="en-GB" sz="1025"/>
              <a:t> areas of our HR function. Manual administrative processes currently consume </a:t>
            </a:r>
            <a:r>
              <a:rPr lang="en-GB" sz="1025">
                <a:highlight>
                  <a:srgbClr val="27AF5A"/>
                </a:highlight>
              </a:rPr>
              <a:t>[X]</a:t>
            </a:r>
            <a:r>
              <a:rPr lang="en-GB" sz="1025"/>
              <a:t>% of the HR team’s time and therefore limits their ability to focus on strategic initiatives that align with the overall business goals of </a:t>
            </a:r>
            <a:r>
              <a:rPr lang="en-GB" sz="1025">
                <a:highlight>
                  <a:srgbClr val="27AF5A"/>
                </a:highlight>
              </a:rPr>
              <a:t>[COMPANY NAME]</a:t>
            </a:r>
            <a:r>
              <a:rPr lang="en-GB" sz="1025"/>
              <a:t>. </a:t>
            </a:r>
            <a:endParaRPr sz="1025"/>
          </a:p>
          <a:p>
            <a:pPr indent="0" lvl="0" marL="0" rtl="0" algn="l">
              <a:lnSpc>
                <a:spcPct val="95000"/>
              </a:lnSpc>
              <a:spcBef>
                <a:spcPts val="1200"/>
              </a:spcBef>
              <a:spcAft>
                <a:spcPts val="0"/>
              </a:spcAft>
              <a:buNone/>
            </a:pPr>
            <a:r>
              <a:rPr lang="en-GB" sz="1025"/>
              <a:t>We currently manage our employee data through the use of multiple systems and/or antiquated spreadsheets and documents that do not integrate, leaving </a:t>
            </a:r>
            <a:r>
              <a:rPr lang="en-GB" sz="1025">
                <a:highlight>
                  <a:srgbClr val="27AF5A"/>
                </a:highlight>
              </a:rPr>
              <a:t>[COMPANY NAME]</a:t>
            </a:r>
            <a:r>
              <a:rPr lang="en-GB" sz="1025"/>
              <a:t> with no single source of truth, nor with any efficient way of analysing and reporting on employee data quickly and accurately. </a:t>
            </a:r>
            <a:endParaRPr sz="1025"/>
          </a:p>
          <a:p>
            <a:pPr indent="0" lvl="0" marL="0" rtl="0" algn="l">
              <a:lnSpc>
                <a:spcPct val="95000"/>
              </a:lnSpc>
              <a:spcBef>
                <a:spcPts val="1200"/>
              </a:spcBef>
              <a:spcAft>
                <a:spcPts val="1200"/>
              </a:spcAft>
              <a:buNone/>
            </a:pPr>
            <a:r>
              <a:rPr lang="en-GB" sz="1025"/>
              <a:t>Our recent employee engagement survey(s) show that our staff development program is not effective. As such, some employees are not engaged (impacting productivity and attrition) and are not performing at a high level (impacting productivity, organisational revenue and profitability).</a:t>
            </a:r>
            <a:endParaRPr sz="1225"/>
          </a:p>
        </p:txBody>
      </p:sp>
      <p:sp>
        <p:nvSpPr>
          <p:cNvPr id="82" name="Google Shape;82;p16"/>
          <p:cNvSpPr txBox="1"/>
          <p:nvPr/>
        </p:nvSpPr>
        <p:spPr>
          <a:xfrm>
            <a:off x="311550" y="1126150"/>
            <a:ext cx="8520600" cy="4260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i="1" lang="en-GB" sz="825">
                <a:solidFill>
                  <a:srgbClr val="1C4BF6"/>
                </a:solidFill>
              </a:rPr>
              <a:t>&lt;Clearly identify the existing problem/s that justifies the need for new/replacement software. Examples below. Select any/all of the below paragraphs and modify accordingly to better suit your organisation’s unique situation or, you can create your own.&gt;</a:t>
            </a:r>
            <a:endParaRPr sz="13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220"/>
              <a:t>CONTRIBUTION TO ORGANISATIONAL STRATEGIC PILLARS</a:t>
            </a:r>
            <a:endParaRPr sz="2220"/>
          </a:p>
          <a:p>
            <a:pPr indent="0" lvl="0" marL="0" rtl="0" algn="l">
              <a:spcBef>
                <a:spcPts val="0"/>
              </a:spcBef>
              <a:spcAft>
                <a:spcPts val="0"/>
              </a:spcAft>
              <a:buSzPts val="990"/>
              <a:buNone/>
            </a:pPr>
            <a:r>
              <a:t/>
            </a:r>
            <a:endParaRPr sz="2220"/>
          </a:p>
        </p:txBody>
      </p:sp>
      <p:sp>
        <p:nvSpPr>
          <p:cNvPr id="89" name="Google Shape;89;p17"/>
          <p:cNvSpPr txBox="1"/>
          <p:nvPr>
            <p:ph idx="1" type="body"/>
          </p:nvPr>
        </p:nvSpPr>
        <p:spPr>
          <a:xfrm>
            <a:off x="387325" y="1848775"/>
            <a:ext cx="8520600" cy="5727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i="1" lang="en-GB" sz="3200">
                <a:solidFill>
                  <a:srgbClr val="1C4BF6"/>
                </a:solidFill>
              </a:rPr>
              <a:t>&lt;To demonstrate how the new / replacement software supports your organisational strategy and strategic pillars, outline the business’s objectives for each function area and how the new software will assist and create opportunities to achieve the desired results. Below are suggestions for each function area which can be tailored for your organisation, or you can create your own.&gt;</a:t>
            </a:r>
            <a:endParaRPr sz="3200">
              <a:solidFill>
                <a:srgbClr val="1C4BF6"/>
              </a:solidFill>
            </a:endParaRPr>
          </a:p>
          <a:p>
            <a:pPr indent="0" lvl="0" marL="0" rtl="0" algn="l">
              <a:spcBef>
                <a:spcPts val="1200"/>
              </a:spcBef>
              <a:spcAft>
                <a:spcPts val="1200"/>
              </a:spcAft>
              <a:buNone/>
            </a:pPr>
            <a:r>
              <a:t/>
            </a:r>
            <a:endParaRPr/>
          </a:p>
        </p:txBody>
      </p:sp>
      <p:sp>
        <p:nvSpPr>
          <p:cNvPr id="90" name="Google Shape;90;p17"/>
          <p:cNvSpPr txBox="1"/>
          <p:nvPr>
            <p:ph idx="1" type="body"/>
          </p:nvPr>
        </p:nvSpPr>
        <p:spPr>
          <a:xfrm>
            <a:off x="303875" y="1072068"/>
            <a:ext cx="8520600" cy="776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GB" sz="1025"/>
              <a:t>As a solution to the existing problems </a:t>
            </a:r>
            <a:r>
              <a:rPr lang="en-GB" sz="1025">
                <a:highlight>
                  <a:srgbClr val="27AF5A"/>
                </a:highlight>
              </a:rPr>
              <a:t>[COMPANY NAME]</a:t>
            </a:r>
            <a:r>
              <a:rPr lang="en-GB" sz="1025"/>
              <a:t>’s is experiencing, the recommendation to invest in a cloud-based, integrated HRIS that can automate and streamline our processes across our current HR functional needs, and is scalable for future requirements, should we wish to automate additional areas in future. The solution would align with and contribute to our business objectives and better manage the </a:t>
            </a:r>
            <a:r>
              <a:rPr lang="en-GB" sz="1025">
                <a:highlight>
                  <a:srgbClr val="27AF5A"/>
                </a:highlight>
              </a:rPr>
              <a:t>[COMPANY NAME]</a:t>
            </a:r>
            <a:r>
              <a:rPr lang="en-GB" sz="1025"/>
              <a:t>’s most valuable asset – its people. </a:t>
            </a:r>
            <a:endParaRPr sz="1025"/>
          </a:p>
          <a:p>
            <a:pPr indent="0" lvl="0" marL="0" rtl="0" algn="l">
              <a:lnSpc>
                <a:spcPct val="95000"/>
              </a:lnSpc>
              <a:spcBef>
                <a:spcPts val="1200"/>
              </a:spcBef>
              <a:spcAft>
                <a:spcPts val="1200"/>
              </a:spcAft>
              <a:buNone/>
            </a:pPr>
            <a:r>
              <a:t/>
            </a:r>
            <a:endParaRPr sz="1025"/>
          </a:p>
        </p:txBody>
      </p:sp>
      <p:graphicFrame>
        <p:nvGraphicFramePr>
          <p:cNvPr id="91" name="Google Shape;91;p17"/>
          <p:cNvGraphicFramePr/>
          <p:nvPr/>
        </p:nvGraphicFramePr>
        <p:xfrm>
          <a:off x="311700" y="2533125"/>
          <a:ext cx="3000000" cy="3000000"/>
        </p:xfrm>
        <a:graphic>
          <a:graphicData uri="http://schemas.openxmlformats.org/drawingml/2006/table">
            <a:tbl>
              <a:tblPr>
                <a:noFill/>
                <a:tableStyleId>{E8976670-8285-4AB9-BC38-5D9280921D3A}</a:tableStyleId>
              </a:tblPr>
              <a:tblGrid>
                <a:gridCol w="883875"/>
                <a:gridCol w="3329975"/>
                <a:gridCol w="4298950"/>
              </a:tblGrid>
              <a:tr h="209225">
                <a:tc>
                  <a:txBody>
                    <a:bodyPr/>
                    <a:lstStyle/>
                    <a:p>
                      <a:pPr indent="0" lvl="0" marL="0" rtl="0" algn="l">
                        <a:spcBef>
                          <a:spcPts val="0"/>
                        </a:spcBef>
                        <a:spcAft>
                          <a:spcPts val="0"/>
                        </a:spcAft>
                        <a:buNone/>
                      </a:pPr>
                      <a:r>
                        <a:rPr b="1" lang="en-GB" sz="800">
                          <a:solidFill>
                            <a:schemeClr val="dk1"/>
                          </a:solidFill>
                        </a:rPr>
                        <a:t>Product area</a:t>
                      </a:r>
                      <a:endParaRPr b="1" sz="800"/>
                    </a:p>
                  </a:txBody>
                  <a:tcPr marT="54000" marB="54000" marR="91425" marL="91425">
                    <a:solidFill>
                      <a:schemeClr val="lt2"/>
                    </a:solidFill>
                  </a:tcPr>
                </a:tc>
                <a:tc>
                  <a:txBody>
                    <a:bodyPr/>
                    <a:lstStyle/>
                    <a:p>
                      <a:pPr indent="0" lvl="0" marL="0" rtl="0" algn="l">
                        <a:spcBef>
                          <a:spcPts val="0"/>
                        </a:spcBef>
                        <a:spcAft>
                          <a:spcPts val="0"/>
                        </a:spcAft>
                        <a:buClr>
                          <a:schemeClr val="dk1"/>
                        </a:buClr>
                        <a:buSzPts val="1100"/>
                        <a:buFont typeface="Arial"/>
                        <a:buNone/>
                      </a:pPr>
                      <a:r>
                        <a:rPr b="1" lang="en-GB" sz="800">
                          <a:solidFill>
                            <a:schemeClr val="dk1"/>
                          </a:solidFill>
                        </a:rPr>
                        <a:t> Objectives</a:t>
                      </a:r>
                      <a:endParaRPr sz="800">
                        <a:highlight>
                          <a:srgbClr val="CCCCCC"/>
                        </a:highlight>
                      </a:endParaRPr>
                    </a:p>
                  </a:txBody>
                  <a:tcPr marT="54000" marB="54000" marR="91425" marL="91425">
                    <a:solidFill>
                      <a:schemeClr val="lt2"/>
                    </a:solidFill>
                  </a:tcPr>
                </a:tc>
                <a:tc>
                  <a:txBody>
                    <a:bodyPr/>
                    <a:lstStyle/>
                    <a:p>
                      <a:pPr indent="0" lvl="0" marL="0" rtl="0" algn="l">
                        <a:spcBef>
                          <a:spcPts val="0"/>
                        </a:spcBef>
                        <a:spcAft>
                          <a:spcPts val="0"/>
                        </a:spcAft>
                        <a:buClr>
                          <a:schemeClr val="dk1"/>
                        </a:buClr>
                        <a:buSzPts val="1100"/>
                        <a:buFont typeface="Arial"/>
                        <a:buNone/>
                      </a:pPr>
                      <a:r>
                        <a:rPr b="1" lang="en-GB" sz="800">
                          <a:solidFill>
                            <a:schemeClr val="dk1"/>
                          </a:solidFill>
                        </a:rPr>
                        <a:t>How </a:t>
                      </a:r>
                      <a:endParaRPr sz="800">
                        <a:highlight>
                          <a:srgbClr val="CCCCCC"/>
                        </a:highlight>
                      </a:endParaRPr>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General (applies to all OKR areas below) </a:t>
                      </a:r>
                      <a:endParaRPr sz="800"/>
                    </a:p>
                  </a:txBody>
                  <a:tcPr marT="18000" marB="18000" marR="91425" marL="91425"/>
                </a:tc>
                <a:tc>
                  <a:txBody>
                    <a:bodyPr/>
                    <a:lstStyle/>
                    <a:p>
                      <a:pPr indent="-279400" lvl="0" marL="457200" rtl="0" algn="l">
                        <a:spcBef>
                          <a:spcPts val="0"/>
                        </a:spcBef>
                        <a:spcAft>
                          <a:spcPts val="0"/>
                        </a:spcAft>
                        <a:buSzPts val="800"/>
                        <a:buChar char="●"/>
                      </a:pPr>
                      <a:r>
                        <a:rPr lang="en-GB" sz="800"/>
                        <a:t>Implement HR system with modules that enables and enhances Data Management &amp; Insights, Recruitment, Onboarding, Learning, Performance and Payroll. </a:t>
                      </a:r>
                      <a:endParaRPr sz="800"/>
                    </a:p>
                  </a:txBody>
                  <a:tcPr marT="18000" marB="18000" marR="91425" marL="91425"/>
                </a:tc>
                <a:tc>
                  <a:txBody>
                    <a:bodyPr/>
                    <a:lstStyle/>
                    <a:p>
                      <a:pPr indent="-279400" lvl="0" marL="457200" rtl="0" algn="l">
                        <a:spcBef>
                          <a:spcPts val="0"/>
                        </a:spcBef>
                        <a:spcAft>
                          <a:spcPts val="0"/>
                        </a:spcAft>
                        <a:buSzPts val="800"/>
                        <a:buChar char="●"/>
                      </a:pPr>
                      <a:r>
                        <a:rPr lang="en-GB" sz="800"/>
                        <a:t>Single source of truth for all employee data</a:t>
                      </a:r>
                      <a:endParaRPr sz="800"/>
                    </a:p>
                    <a:p>
                      <a:pPr indent="-279400" lvl="0" marL="457200" rtl="0" algn="l">
                        <a:spcBef>
                          <a:spcPts val="0"/>
                        </a:spcBef>
                        <a:spcAft>
                          <a:spcPts val="0"/>
                        </a:spcAft>
                        <a:buSzPts val="800"/>
                        <a:buChar char="●"/>
                      </a:pPr>
                      <a:r>
                        <a:rPr lang="en-GB" sz="800"/>
                        <a:t>Manual labour and admin tasks are automated, saving time and money</a:t>
                      </a:r>
                      <a:endParaRPr sz="800"/>
                    </a:p>
                    <a:p>
                      <a:pPr indent="-279400" lvl="0" marL="457200" rtl="0" algn="l">
                        <a:spcBef>
                          <a:spcPts val="0"/>
                        </a:spcBef>
                        <a:spcAft>
                          <a:spcPts val="0"/>
                        </a:spcAft>
                        <a:buSzPts val="800"/>
                        <a:buChar char="●"/>
                      </a:pPr>
                      <a:r>
                        <a:rPr lang="en-GB" sz="800"/>
                        <a:t>Save money on paper and mail </a:t>
                      </a:r>
                      <a:endParaRPr sz="800"/>
                    </a:p>
                    <a:p>
                      <a:pPr indent="-279400" lvl="0" marL="457200" rtl="0" algn="l">
                        <a:spcBef>
                          <a:spcPts val="0"/>
                        </a:spcBef>
                        <a:spcAft>
                          <a:spcPts val="0"/>
                        </a:spcAft>
                        <a:buSzPts val="800"/>
                        <a:buChar char="●"/>
                      </a:pPr>
                      <a:r>
                        <a:rPr lang="en-GB" sz="800"/>
                        <a:t>Access through any device, helping to facilitate a flexible or distributed work environment</a:t>
                      </a:r>
                      <a:endParaRPr sz="800"/>
                    </a:p>
                  </a:txBody>
                  <a:tcPr marT="18000" marB="18000" marR="91425" marL="91425"/>
                </a:tc>
              </a:tr>
              <a:tr h="381000">
                <a:tc>
                  <a:txBody>
                    <a:bodyPr/>
                    <a:lstStyle/>
                    <a:p>
                      <a:pPr indent="0" lvl="0" marL="0" rtl="0" algn="l">
                        <a:spcBef>
                          <a:spcPts val="0"/>
                        </a:spcBef>
                        <a:spcAft>
                          <a:spcPts val="0"/>
                        </a:spcAft>
                        <a:buNone/>
                      </a:pPr>
                      <a:r>
                        <a:rPr lang="en-GB" sz="800"/>
                        <a:t>Payroll (Rostering / Time &amp; Attendance, Expense Management) </a:t>
                      </a:r>
                      <a:endParaRPr sz="800"/>
                    </a:p>
                  </a:txBody>
                  <a:tcPr marT="18000" marB="18000" marR="91425" marL="91425"/>
                </a:tc>
                <a:tc>
                  <a:txBody>
                    <a:bodyPr/>
                    <a:lstStyle/>
                    <a:p>
                      <a:pPr indent="-279400" lvl="0" marL="457200" rtl="0" algn="l">
                        <a:spcBef>
                          <a:spcPts val="0"/>
                        </a:spcBef>
                        <a:spcAft>
                          <a:spcPts val="0"/>
                        </a:spcAft>
                        <a:buSzPts val="800"/>
                        <a:buChar char="●"/>
                      </a:pPr>
                      <a:r>
                        <a:rPr lang="en-GB" sz="800"/>
                        <a:t>Eliminate manual payroll processes and spreadsheets</a:t>
                      </a:r>
                      <a:endParaRPr sz="800"/>
                    </a:p>
                    <a:p>
                      <a:pPr indent="-279400" lvl="0" marL="457200" rtl="0" algn="l">
                        <a:spcBef>
                          <a:spcPts val="0"/>
                        </a:spcBef>
                        <a:spcAft>
                          <a:spcPts val="0"/>
                        </a:spcAft>
                        <a:buSzPts val="800"/>
                        <a:buChar char="●"/>
                      </a:pPr>
                      <a:r>
                        <a:rPr lang="en-GB" sz="800"/>
                        <a:t>Reduce compliance risks related to payroll</a:t>
                      </a:r>
                      <a:endParaRPr sz="800"/>
                    </a:p>
                    <a:p>
                      <a:pPr indent="-279400" lvl="0" marL="457200" rtl="0" algn="l">
                        <a:spcBef>
                          <a:spcPts val="0"/>
                        </a:spcBef>
                        <a:spcAft>
                          <a:spcPts val="0"/>
                        </a:spcAft>
                        <a:buSzPts val="800"/>
                        <a:buChar char="●"/>
                      </a:pPr>
                      <a:r>
                        <a:rPr lang="en-GB" sz="800"/>
                        <a:t>Deliver on time and accurate payroll</a:t>
                      </a:r>
                      <a:endParaRPr sz="800"/>
                    </a:p>
                    <a:p>
                      <a:pPr indent="-279400" lvl="0" marL="457200" rtl="0" algn="l">
                        <a:spcBef>
                          <a:spcPts val="0"/>
                        </a:spcBef>
                        <a:spcAft>
                          <a:spcPts val="0"/>
                        </a:spcAft>
                        <a:buSzPts val="800"/>
                        <a:buChar char="●"/>
                      </a:pPr>
                      <a:r>
                        <a:rPr lang="en-GB" sz="800"/>
                        <a:t>Easily and accurately track employee rosters and leave requests </a:t>
                      </a:r>
                      <a:endParaRPr sz="800"/>
                    </a:p>
                    <a:p>
                      <a:pPr indent="-279400" lvl="0" marL="457200" rtl="0" algn="l">
                        <a:spcBef>
                          <a:spcPts val="0"/>
                        </a:spcBef>
                        <a:spcAft>
                          <a:spcPts val="0"/>
                        </a:spcAft>
                        <a:buSzPts val="800"/>
                        <a:buChar char="●"/>
                      </a:pPr>
                      <a:r>
                        <a:rPr lang="en-GB" sz="800">
                          <a:solidFill>
                            <a:schemeClr val="dk1"/>
                          </a:solidFill>
                        </a:rPr>
                        <a:t>Streamline expense management processes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457200" rtl="0" algn="l">
                        <a:spcBef>
                          <a:spcPts val="0"/>
                        </a:spcBef>
                        <a:spcAft>
                          <a:spcPts val="0"/>
                        </a:spcAft>
                        <a:buNone/>
                      </a:pPr>
                      <a:r>
                        <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Payroll system talks directly to HR system for leave balances, rostering, time &amp; attendance, creating a streamlined payroll process</a:t>
                      </a:r>
                      <a:endParaRPr sz="800"/>
                    </a:p>
                    <a:p>
                      <a:pPr indent="-279400" lvl="0" marL="457200" rtl="0" algn="l">
                        <a:spcBef>
                          <a:spcPts val="0"/>
                        </a:spcBef>
                        <a:spcAft>
                          <a:spcPts val="0"/>
                        </a:spcAft>
                        <a:buClr>
                          <a:schemeClr val="dk1"/>
                        </a:buClr>
                        <a:buSzPts val="800"/>
                        <a:buChar char="●"/>
                      </a:pPr>
                      <a:r>
                        <a:rPr lang="en-GB" sz="800">
                          <a:solidFill>
                            <a:schemeClr val="dk1"/>
                          </a:solidFill>
                        </a:rPr>
                        <a:t>Ability to preview files and lodge automatically on completion of payroll ensuring you are always compliant</a:t>
                      </a:r>
                      <a:endParaRPr sz="800"/>
                    </a:p>
                    <a:p>
                      <a:pPr indent="-279400" lvl="0" marL="457200" rtl="0" algn="l">
                        <a:spcBef>
                          <a:spcPts val="0"/>
                        </a:spcBef>
                        <a:spcAft>
                          <a:spcPts val="0"/>
                        </a:spcAft>
                        <a:buClr>
                          <a:schemeClr val="dk1"/>
                        </a:buClr>
                        <a:buSzPts val="800"/>
                        <a:buChar char="●"/>
                      </a:pPr>
                      <a:r>
                        <a:rPr lang="en-GB" sz="800">
                          <a:solidFill>
                            <a:schemeClr val="dk1"/>
                          </a:solidFill>
                        </a:rPr>
                        <a:t>A centralised rostering calendar allows management a clear view of their employees’ schedules, making staff forecasting faster and more accurate</a:t>
                      </a:r>
                      <a:endParaRPr sz="800"/>
                    </a:p>
                    <a:p>
                      <a:pPr indent="-279400" lvl="0" marL="457200" rtl="0" algn="l">
                        <a:spcBef>
                          <a:spcPts val="0"/>
                        </a:spcBef>
                        <a:spcAft>
                          <a:spcPts val="0"/>
                        </a:spcAft>
                        <a:buClr>
                          <a:schemeClr val="dk1"/>
                        </a:buClr>
                        <a:buSzPts val="800"/>
                        <a:buChar char="●"/>
                      </a:pPr>
                      <a:r>
                        <a:rPr lang="en-GB" sz="800">
                          <a:solidFill>
                            <a:schemeClr val="dk1"/>
                          </a:solidFill>
                        </a:rPr>
                        <a:t>Expenses management is simplified: Users can use the mobile expense app to create a claim, and admins can review, approve, reject and track expense reports via desktop or mobile</a:t>
                      </a:r>
                      <a:endParaRPr sz="800"/>
                    </a:p>
                    <a:p>
                      <a:pPr indent="0" lvl="0" marL="457200" rtl="0" algn="l">
                        <a:spcBef>
                          <a:spcPts val="0"/>
                        </a:spcBef>
                        <a:spcAft>
                          <a:spcPts val="0"/>
                        </a:spcAft>
                        <a:buNone/>
                      </a:pPr>
                      <a:r>
                        <a:t/>
                      </a:r>
                      <a:endParaRPr sz="800"/>
                    </a:p>
                    <a:p>
                      <a:pPr indent="0" lvl="0" marL="457200" rtl="0" algn="l">
                        <a:spcBef>
                          <a:spcPts val="0"/>
                        </a:spcBef>
                        <a:spcAft>
                          <a:spcPts val="0"/>
                        </a:spcAft>
                        <a:buNone/>
                      </a:pPr>
                      <a:r>
                        <a:t/>
                      </a:r>
                      <a:endParaRPr sz="800"/>
                    </a:p>
                  </a:txBody>
                  <a:tcPr marT="18000" marB="18000"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 name="Google Shape;9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220"/>
              <a:t>CONTRIBUTION TO ORGANISATIONAL STRATEGIC PILLARS</a:t>
            </a:r>
            <a:endParaRPr sz="2220"/>
          </a:p>
          <a:p>
            <a:pPr indent="0" lvl="0" marL="0" rtl="0" algn="l">
              <a:spcBef>
                <a:spcPts val="0"/>
              </a:spcBef>
              <a:spcAft>
                <a:spcPts val="0"/>
              </a:spcAft>
              <a:buSzPts val="990"/>
              <a:buNone/>
            </a:pPr>
            <a:r>
              <a:t/>
            </a:r>
            <a:endParaRPr sz="2220"/>
          </a:p>
        </p:txBody>
      </p:sp>
      <p:graphicFrame>
        <p:nvGraphicFramePr>
          <p:cNvPr id="98" name="Google Shape;98;p18"/>
          <p:cNvGraphicFramePr/>
          <p:nvPr/>
        </p:nvGraphicFramePr>
        <p:xfrm>
          <a:off x="390325" y="1293875"/>
          <a:ext cx="3000000" cy="3000000"/>
        </p:xfrm>
        <a:graphic>
          <a:graphicData uri="http://schemas.openxmlformats.org/drawingml/2006/table">
            <a:tbl>
              <a:tblPr>
                <a:noFill/>
                <a:tableStyleId>{E8976670-8285-4AB9-BC38-5D9280921D3A}</a:tableStyleId>
              </a:tblPr>
              <a:tblGrid>
                <a:gridCol w="866725"/>
                <a:gridCol w="3265400"/>
                <a:gridCol w="4215575"/>
              </a:tblGrid>
              <a:tr h="209225">
                <a:tc>
                  <a:txBody>
                    <a:bodyPr/>
                    <a:lstStyle/>
                    <a:p>
                      <a:pPr indent="0" lvl="0" marL="0" rtl="0" algn="l">
                        <a:spcBef>
                          <a:spcPts val="0"/>
                        </a:spcBef>
                        <a:spcAft>
                          <a:spcPts val="0"/>
                        </a:spcAft>
                        <a:buNone/>
                      </a:pPr>
                      <a:r>
                        <a:rPr b="1" lang="en-GB" sz="800">
                          <a:solidFill>
                            <a:schemeClr val="dk1"/>
                          </a:solidFill>
                        </a:rPr>
                        <a:t>Product area</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 Objectives</a:t>
                      </a:r>
                      <a:endParaRPr sz="800">
                        <a:highlight>
                          <a:srgbClr val="CCCCCC"/>
                        </a:highlight>
                      </a:endParaRPr>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How </a:t>
                      </a:r>
                      <a:endParaRPr sz="800">
                        <a:highlight>
                          <a:srgbClr val="CCCCCC"/>
                        </a:highlight>
                      </a:endParaRPr>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Data Management &amp; Insights (Survey / Wellbeing &amp; Analytics)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txBody>
                  <a:tcPr marT="18000" marB="18000" marR="91425" marL="91425"/>
                </a:tc>
                <a:tc>
                  <a:txBody>
                    <a:bodyPr/>
                    <a:lstStyle/>
                    <a:p>
                      <a:pPr indent="-279400" lvl="0" marL="457200" rtl="0" algn="l">
                        <a:spcBef>
                          <a:spcPts val="0"/>
                        </a:spcBef>
                        <a:spcAft>
                          <a:spcPts val="0"/>
                        </a:spcAft>
                        <a:buSzPts val="800"/>
                        <a:buChar char="●"/>
                      </a:pPr>
                      <a:r>
                        <a:rPr lang="en-GB" sz="800"/>
                        <a:t>Integrated system that is the single source of truth for employee data</a:t>
                      </a:r>
                      <a:endParaRPr sz="800"/>
                    </a:p>
                    <a:p>
                      <a:pPr indent="-279400" lvl="0" marL="457200" rtl="0" algn="l">
                        <a:spcBef>
                          <a:spcPts val="0"/>
                        </a:spcBef>
                        <a:spcAft>
                          <a:spcPts val="0"/>
                        </a:spcAft>
                        <a:buSzPts val="800"/>
                        <a:buChar char="●"/>
                      </a:pPr>
                      <a:r>
                        <a:rPr lang="en-GB" sz="800"/>
                        <a:t>Streamlined employee experience</a:t>
                      </a:r>
                      <a:endParaRPr sz="800"/>
                    </a:p>
                    <a:p>
                      <a:pPr indent="-279400" lvl="0" marL="457200" rtl="0" algn="l">
                        <a:spcBef>
                          <a:spcPts val="0"/>
                        </a:spcBef>
                        <a:spcAft>
                          <a:spcPts val="0"/>
                        </a:spcAft>
                        <a:buSzPts val="800"/>
                        <a:buChar char="●"/>
                      </a:pPr>
                      <a:r>
                        <a:rPr lang="en-GB" sz="800"/>
                        <a:t>Accurate and in-depth reporting</a:t>
                      </a:r>
                      <a:endParaRPr sz="800"/>
                    </a:p>
                    <a:p>
                      <a:pPr indent="-279400" lvl="0" marL="457200" rtl="0" algn="l">
                        <a:spcBef>
                          <a:spcPts val="0"/>
                        </a:spcBef>
                        <a:spcAft>
                          <a:spcPts val="0"/>
                        </a:spcAft>
                        <a:buSzPts val="800"/>
                        <a:buChar char="●"/>
                      </a:pPr>
                      <a:r>
                        <a:rPr lang="en-GB" sz="800">
                          <a:solidFill>
                            <a:schemeClr val="dk1"/>
                          </a:solidFill>
                        </a:rPr>
                        <a:t>Improve employee wellbeing with professional counselling support</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Use data-driven insights to guide HR strategy</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Understand what motivates employees in order to increase engagement levels across </a:t>
                      </a:r>
                      <a:r>
                        <a:rPr lang="en-GB" sz="800">
                          <a:solidFill>
                            <a:schemeClr val="dk1"/>
                          </a:solidFill>
                          <a:highlight>
                            <a:srgbClr val="27AF5A"/>
                          </a:highlight>
                        </a:rPr>
                        <a:t>[COMPANY NAME]</a:t>
                      </a:r>
                      <a:endParaRPr sz="800">
                        <a:solidFill>
                          <a:schemeClr val="dk1"/>
                        </a:solidFill>
                        <a:highlight>
                          <a:srgbClr val="27AF5A"/>
                        </a:highlight>
                      </a:endParaRPr>
                    </a:p>
                    <a:p>
                      <a:pPr indent="0" lvl="0" marL="0" rtl="0" algn="l">
                        <a:spcBef>
                          <a:spcPts val="0"/>
                        </a:spcBef>
                        <a:spcAft>
                          <a:spcPts val="0"/>
                        </a:spcAft>
                        <a:buNone/>
                      </a:pPr>
                      <a:r>
                        <a:t/>
                      </a:r>
                      <a:endParaRPr sz="800">
                        <a:solidFill>
                          <a:schemeClr val="dk1"/>
                        </a:solidFill>
                      </a:endParaRPr>
                    </a:p>
                  </a:txBody>
                  <a:tcPr marT="18000" marB="18000" marR="91425" marL="91425"/>
                </a:tc>
                <a:tc>
                  <a:txBody>
                    <a:bodyPr/>
                    <a:lstStyle/>
                    <a:p>
                      <a:pPr indent="-279400" lvl="0" marL="457200" rtl="0" algn="l">
                        <a:spcBef>
                          <a:spcPts val="0"/>
                        </a:spcBef>
                        <a:spcAft>
                          <a:spcPts val="0"/>
                        </a:spcAft>
                        <a:buSzPts val="800"/>
                        <a:buChar char="●"/>
                      </a:pPr>
                      <a:r>
                        <a:rPr lang="en-GB" sz="800"/>
                        <a:t>Integrate all employee data into one place while also feeding data across other HR functions such as recruitment, onboarding, performance and learning</a:t>
                      </a:r>
                      <a:endParaRPr sz="800"/>
                    </a:p>
                    <a:p>
                      <a:pPr indent="-279400" lvl="0" marL="457200" rtl="0" algn="l">
                        <a:spcBef>
                          <a:spcPts val="0"/>
                        </a:spcBef>
                        <a:spcAft>
                          <a:spcPts val="0"/>
                        </a:spcAft>
                        <a:buSzPts val="800"/>
                        <a:buChar char="●"/>
                      </a:pPr>
                      <a:r>
                        <a:rPr lang="en-GB" sz="800"/>
                        <a:t>Employee and manager self-service – enabling real-time updates and the ability for employees and managers to request and approve leave</a:t>
                      </a:r>
                      <a:endParaRPr sz="800"/>
                    </a:p>
                    <a:p>
                      <a:pPr indent="-279400" lvl="0" marL="457200" rtl="0" algn="l">
                        <a:spcBef>
                          <a:spcPts val="0"/>
                        </a:spcBef>
                        <a:spcAft>
                          <a:spcPts val="0"/>
                        </a:spcAft>
                        <a:buSzPts val="800"/>
                        <a:buChar char="●"/>
                      </a:pPr>
                      <a:r>
                        <a:rPr lang="en-GB" sz="800"/>
                        <a:t>Ability to provide insights from HR Data</a:t>
                      </a:r>
                      <a:endParaRPr sz="800"/>
                    </a:p>
                    <a:p>
                      <a:pPr indent="-279400" lvl="0" marL="457200" rtl="0" algn="l">
                        <a:spcBef>
                          <a:spcPts val="0"/>
                        </a:spcBef>
                        <a:spcAft>
                          <a:spcPts val="0"/>
                        </a:spcAft>
                        <a:buSzPts val="800"/>
                        <a:buChar char="●"/>
                      </a:pPr>
                      <a:r>
                        <a:rPr lang="en-GB" sz="800"/>
                        <a:t>Opportunity to reduce people risks by providing confidential and effective solution-focused counselling to employees</a:t>
                      </a:r>
                      <a:endParaRPr sz="800"/>
                    </a:p>
                    <a:p>
                      <a:pPr indent="-279400" lvl="0" marL="457200" rtl="0" algn="l">
                        <a:spcBef>
                          <a:spcPts val="0"/>
                        </a:spcBef>
                        <a:spcAft>
                          <a:spcPts val="0"/>
                        </a:spcAft>
                        <a:buSzPts val="800"/>
                        <a:buChar char="●"/>
                      </a:pPr>
                      <a:r>
                        <a:rPr lang="en-GB" sz="800">
                          <a:solidFill>
                            <a:schemeClr val="dk1"/>
                          </a:solidFill>
                        </a:rPr>
                        <a:t>Opportunity to use insights to refine strategies around professional development, workforce planning and remuneration</a:t>
                      </a:r>
                      <a:endParaRPr sz="800"/>
                    </a:p>
                    <a:p>
                      <a:pPr indent="0" lvl="0" marL="0" rtl="0" algn="l">
                        <a:spcBef>
                          <a:spcPts val="0"/>
                        </a:spcBef>
                        <a:spcAft>
                          <a:spcPts val="0"/>
                        </a:spcAft>
                        <a:buNone/>
                      </a:pPr>
                      <a:r>
                        <a:t/>
                      </a:r>
                      <a:endParaRPr sz="800"/>
                    </a:p>
                  </a:txBody>
                  <a:tcPr marT="18000" marB="18000" marR="91425" marL="91425"/>
                </a:tc>
              </a:tr>
              <a:tr h="381000">
                <a:tc>
                  <a:txBody>
                    <a:bodyPr/>
                    <a:lstStyle/>
                    <a:p>
                      <a:pPr indent="0" lvl="0" marL="0" rtl="0" algn="l">
                        <a:spcBef>
                          <a:spcPts val="0"/>
                        </a:spcBef>
                        <a:spcAft>
                          <a:spcPts val="0"/>
                        </a:spcAft>
                        <a:buNone/>
                      </a:pPr>
                      <a:r>
                        <a:rPr lang="en-GB" sz="800"/>
                        <a:t>Recruitment </a:t>
                      </a:r>
                      <a:endParaRPr sz="800"/>
                    </a:p>
                  </a:txBody>
                  <a:tcPr marT="18000" marB="1800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Reduce recruitment costs</a:t>
                      </a:r>
                      <a:endParaRPr sz="800"/>
                    </a:p>
                    <a:p>
                      <a:pPr indent="-279400" lvl="0" marL="457200" rtl="0" algn="l">
                        <a:spcBef>
                          <a:spcPts val="0"/>
                        </a:spcBef>
                        <a:spcAft>
                          <a:spcPts val="0"/>
                        </a:spcAft>
                        <a:buSzPts val="800"/>
                        <a:buChar char="●"/>
                      </a:pPr>
                      <a:r>
                        <a:rPr lang="en-GB" sz="800"/>
                        <a:t>Reduce time-to-hire</a:t>
                      </a:r>
                      <a:endParaRPr sz="800"/>
                    </a:p>
                    <a:p>
                      <a:pPr indent="-279400" lvl="0" marL="457200" rtl="0" algn="l">
                        <a:spcBef>
                          <a:spcPts val="0"/>
                        </a:spcBef>
                        <a:spcAft>
                          <a:spcPts val="0"/>
                        </a:spcAft>
                        <a:buSzPts val="800"/>
                        <a:buChar char="●"/>
                      </a:pPr>
                      <a:r>
                        <a:rPr lang="en-GB" sz="800"/>
                        <a:t>Attract and hire top talent</a:t>
                      </a:r>
                      <a:endParaRPr sz="800"/>
                    </a:p>
                  </a:txBody>
                  <a:tcPr marT="18000" marB="1800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HR will have the tools to properly screen candidates and target top talent</a:t>
                      </a:r>
                      <a:endParaRPr sz="800"/>
                    </a:p>
                    <a:p>
                      <a:pPr indent="-279400" lvl="0" marL="457200" rtl="0" algn="l">
                        <a:spcBef>
                          <a:spcPts val="0"/>
                        </a:spcBef>
                        <a:spcAft>
                          <a:spcPts val="0"/>
                        </a:spcAft>
                        <a:buSzPts val="800"/>
                        <a:buChar char="●"/>
                      </a:pPr>
                      <a:r>
                        <a:rPr lang="en-GB" sz="800"/>
                        <a:t>Automate key recruitment steps including interview scheduling and job ad placement</a:t>
                      </a:r>
                      <a:endParaRPr sz="800"/>
                    </a:p>
                    <a:p>
                      <a:pPr indent="-279400" lvl="0" marL="457200" rtl="0" algn="l">
                        <a:spcBef>
                          <a:spcPts val="0"/>
                        </a:spcBef>
                        <a:spcAft>
                          <a:spcPts val="0"/>
                        </a:spcAft>
                        <a:buSzPts val="800"/>
                        <a:buChar char="●"/>
                      </a:pPr>
                      <a:r>
                        <a:rPr lang="en-GB" sz="800"/>
                        <a:t>Create talent pools to fill future roles easily</a:t>
                      </a:r>
                      <a:endParaRPr sz="800"/>
                    </a:p>
                    <a:p>
                      <a:pPr indent="-279400" lvl="0" marL="457200" rtl="0" algn="l">
                        <a:spcBef>
                          <a:spcPts val="0"/>
                        </a:spcBef>
                        <a:spcAft>
                          <a:spcPts val="0"/>
                        </a:spcAft>
                        <a:buSzPts val="800"/>
                        <a:buChar char="●"/>
                      </a:pPr>
                      <a:r>
                        <a:rPr lang="en-GB" sz="800"/>
                        <a:t>Provide better candidate experience and streamlined recruitment process</a:t>
                      </a:r>
                      <a:endParaRPr sz="800"/>
                    </a:p>
                    <a:p>
                      <a:pPr indent="0" lvl="0" marL="457200" rtl="0" algn="l">
                        <a:spcBef>
                          <a:spcPts val="0"/>
                        </a:spcBef>
                        <a:spcAft>
                          <a:spcPts val="0"/>
                        </a:spcAft>
                        <a:buNone/>
                      </a:pPr>
                      <a:r>
                        <a:t/>
                      </a:r>
                      <a:endParaRPr sz="800"/>
                    </a:p>
                  </a:txBody>
                  <a:tcPr marT="18000" marB="18000"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t>Learning Management</a:t>
                      </a:r>
                      <a:endParaRPr sz="800"/>
                    </a:p>
                  </a:txBody>
                  <a:tcPr marT="18000" marB="18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Limit compliance risks</a:t>
                      </a:r>
                      <a:endParaRPr sz="800"/>
                    </a:p>
                    <a:p>
                      <a:pPr indent="-279400" lvl="0" marL="457200" rtl="0" algn="l">
                        <a:spcBef>
                          <a:spcPts val="0"/>
                        </a:spcBef>
                        <a:spcAft>
                          <a:spcPts val="0"/>
                        </a:spcAft>
                        <a:buSzPts val="800"/>
                        <a:buChar char="●"/>
                      </a:pPr>
                      <a:r>
                        <a:rPr lang="en-GB" sz="800">
                          <a:solidFill>
                            <a:schemeClr val="dk1"/>
                          </a:solidFill>
                        </a:rPr>
                        <a:t>Ability to conduct learning for remote offices without the associated logistical expenses</a:t>
                      </a:r>
                      <a:endParaRPr sz="800">
                        <a:solidFill>
                          <a:schemeClr val="dk1"/>
                        </a:solidFill>
                      </a:endParaRPr>
                    </a:p>
                    <a:p>
                      <a:pPr indent="-279400" lvl="0" marL="457200" rtl="0" algn="l">
                        <a:spcBef>
                          <a:spcPts val="0"/>
                        </a:spcBef>
                        <a:spcAft>
                          <a:spcPts val="0"/>
                        </a:spcAft>
                        <a:buSzPts val="800"/>
                        <a:buChar char="●"/>
                      </a:pPr>
                      <a:r>
                        <a:rPr lang="en-GB" sz="800"/>
                        <a:t>Increase employee engagement by providing upskilling, cross-skilling and re-skilling opportunities</a:t>
                      </a:r>
                      <a:endParaRPr sz="800"/>
                    </a:p>
                    <a:p>
                      <a:pPr indent="-279400" lvl="0" marL="457200" rtl="0" algn="l">
                        <a:spcBef>
                          <a:spcPts val="0"/>
                        </a:spcBef>
                        <a:spcAft>
                          <a:spcPts val="0"/>
                        </a:spcAft>
                        <a:buSzPts val="800"/>
                        <a:buChar char="●"/>
                      </a:pPr>
                      <a:r>
                        <a:rPr lang="en-GB" sz="800"/>
                        <a:t>Deliver eLearning at a reduced cost than currently seen</a:t>
                      </a:r>
                      <a:endParaRPr sz="800"/>
                    </a:p>
                  </a:txBody>
                  <a:tcPr marT="18000" marB="18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solidFill>
                            <a:schemeClr val="dk1"/>
                          </a:solidFill>
                        </a:rPr>
                        <a:t>Automated compliance training reminders and access to who company compliance status</a:t>
                      </a:r>
                      <a:endParaRPr sz="800"/>
                    </a:p>
                    <a:p>
                      <a:pPr indent="-279400" lvl="0" marL="457200" rtl="0" algn="l">
                        <a:spcBef>
                          <a:spcPts val="0"/>
                        </a:spcBef>
                        <a:spcAft>
                          <a:spcPts val="0"/>
                        </a:spcAft>
                        <a:buSzPts val="800"/>
                        <a:buChar char="●"/>
                      </a:pPr>
                      <a:r>
                        <a:rPr lang="en-GB" sz="800"/>
                        <a:t>Easy to access learning from anywhere at any time with eLearning</a:t>
                      </a:r>
                      <a:endParaRPr sz="800"/>
                    </a:p>
                    <a:p>
                      <a:pPr indent="-279400" lvl="0" marL="457200" rtl="0" algn="l">
                        <a:spcBef>
                          <a:spcPts val="0"/>
                        </a:spcBef>
                        <a:spcAft>
                          <a:spcPts val="0"/>
                        </a:spcAft>
                        <a:buSzPts val="800"/>
                        <a:buChar char="●"/>
                      </a:pPr>
                      <a:r>
                        <a:rPr lang="en-GB" sz="800">
                          <a:solidFill>
                            <a:schemeClr val="dk1"/>
                          </a:solidFill>
                        </a:rPr>
                        <a:t>Ability to personalise learning plans per employee, team, department or company-wide</a:t>
                      </a:r>
                      <a:endParaRPr sz="800"/>
                    </a:p>
                    <a:p>
                      <a:pPr indent="-279400" lvl="0" marL="457200" rtl="0" algn="l">
                        <a:spcBef>
                          <a:spcPts val="0"/>
                        </a:spcBef>
                        <a:spcAft>
                          <a:spcPts val="0"/>
                        </a:spcAft>
                        <a:buSzPts val="800"/>
                        <a:buChar char="●"/>
                      </a:pPr>
                      <a:r>
                        <a:rPr lang="en-GB" sz="800"/>
                        <a:t>Enhanced ability to monitor all employee learning in accordance with performance and development plans or compliance requirements</a:t>
                      </a:r>
                      <a:endParaRPr sz="800"/>
                    </a:p>
                    <a:p>
                      <a:pPr indent="0" lvl="0" marL="457200" rtl="0" algn="l">
                        <a:spcBef>
                          <a:spcPts val="0"/>
                        </a:spcBef>
                        <a:spcAft>
                          <a:spcPts val="0"/>
                        </a:spcAft>
                        <a:buNone/>
                      </a:pPr>
                      <a:r>
                        <a:t/>
                      </a:r>
                      <a:endParaRPr sz="800"/>
                    </a:p>
                  </a:txBody>
                  <a:tcPr marT="18000" marB="18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220"/>
              <a:t>CONTRIBUTION TO ORGANISATIONAL STRATEGIC PILLARS</a:t>
            </a:r>
            <a:endParaRPr sz="2220"/>
          </a:p>
          <a:p>
            <a:pPr indent="0" lvl="0" marL="0" rtl="0" algn="l">
              <a:spcBef>
                <a:spcPts val="0"/>
              </a:spcBef>
              <a:spcAft>
                <a:spcPts val="0"/>
              </a:spcAft>
              <a:buSzPts val="990"/>
              <a:buNone/>
            </a:pPr>
            <a:r>
              <a:t/>
            </a:r>
            <a:endParaRPr sz="2220"/>
          </a:p>
        </p:txBody>
      </p:sp>
      <p:graphicFrame>
        <p:nvGraphicFramePr>
          <p:cNvPr id="105" name="Google Shape;105;p19"/>
          <p:cNvGraphicFramePr/>
          <p:nvPr/>
        </p:nvGraphicFramePr>
        <p:xfrm>
          <a:off x="390325" y="1293875"/>
          <a:ext cx="3000000" cy="3000000"/>
        </p:xfrm>
        <a:graphic>
          <a:graphicData uri="http://schemas.openxmlformats.org/drawingml/2006/table">
            <a:tbl>
              <a:tblPr>
                <a:noFill/>
                <a:tableStyleId>{E8976670-8285-4AB9-BC38-5D9280921D3A}</a:tableStyleId>
              </a:tblPr>
              <a:tblGrid>
                <a:gridCol w="874500"/>
                <a:gridCol w="3257625"/>
                <a:gridCol w="4215575"/>
              </a:tblGrid>
              <a:tr h="209225">
                <a:tc>
                  <a:txBody>
                    <a:bodyPr/>
                    <a:lstStyle/>
                    <a:p>
                      <a:pPr indent="0" lvl="0" marL="0" rtl="0" algn="l">
                        <a:spcBef>
                          <a:spcPts val="0"/>
                        </a:spcBef>
                        <a:spcAft>
                          <a:spcPts val="0"/>
                        </a:spcAft>
                        <a:buClr>
                          <a:schemeClr val="dk1"/>
                        </a:buClr>
                        <a:buSzPts val="1100"/>
                        <a:buFont typeface="Arial"/>
                        <a:buNone/>
                      </a:pPr>
                      <a:r>
                        <a:rPr b="1" lang="en-GB" sz="800">
                          <a:solidFill>
                            <a:schemeClr val="dk1"/>
                          </a:solidFill>
                        </a:rPr>
                        <a:t>Product area</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 Objectives</a:t>
                      </a:r>
                      <a:endParaRPr sz="800">
                        <a:highlight>
                          <a:srgbClr val="CCCCCC"/>
                        </a:highlight>
                      </a:endParaRPr>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How </a:t>
                      </a:r>
                      <a:endParaRPr sz="800">
                        <a:highlight>
                          <a:srgbClr val="CCCCCC"/>
                        </a:highlight>
                      </a:endParaRPr>
                    </a:p>
                  </a:txBody>
                  <a:tcPr marT="54000" marB="54000" marR="91425" marL="91425">
                    <a:solidFill>
                      <a:schemeClr val="lt2"/>
                    </a:solidFill>
                  </a:tcPr>
                </a:tc>
              </a:tr>
              <a:tr h="100000">
                <a:tc>
                  <a:txBody>
                    <a:bodyPr/>
                    <a:lstStyle/>
                    <a:p>
                      <a:pPr indent="0" lvl="0" marL="0" rtl="0" algn="l">
                        <a:spcBef>
                          <a:spcPts val="0"/>
                        </a:spcBef>
                        <a:spcAft>
                          <a:spcPts val="0"/>
                        </a:spcAft>
                        <a:buNone/>
                      </a:pPr>
                      <a:r>
                        <a:rPr lang="en-GB" sz="800"/>
                        <a:t>Performance Management (Rewards &amp; Recognition, Succession Management, Remuneration)</a:t>
                      </a:r>
                      <a:endParaRPr sz="800"/>
                    </a:p>
                  </a:txBody>
                  <a:tcPr marT="18000" marB="1800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Increase employee engagement and encourage employees to take charge of their careers</a:t>
                      </a:r>
                      <a:endParaRPr sz="800"/>
                    </a:p>
                    <a:p>
                      <a:pPr indent="-279400" lvl="0" marL="457200" rtl="0" algn="l">
                        <a:spcBef>
                          <a:spcPts val="0"/>
                        </a:spcBef>
                        <a:spcAft>
                          <a:spcPts val="0"/>
                        </a:spcAft>
                        <a:buSzPts val="800"/>
                        <a:buChar char="●"/>
                      </a:pPr>
                      <a:r>
                        <a:rPr lang="en-GB" sz="800"/>
                        <a:t>Improve performance transparency between employees and managers</a:t>
                      </a:r>
                      <a:endParaRPr sz="800"/>
                    </a:p>
                    <a:p>
                      <a:pPr indent="-279400" lvl="0" marL="457200" rtl="0" algn="l">
                        <a:spcBef>
                          <a:spcPts val="0"/>
                        </a:spcBef>
                        <a:spcAft>
                          <a:spcPts val="0"/>
                        </a:spcAft>
                        <a:buSzPts val="800"/>
                        <a:buChar char="●"/>
                      </a:pPr>
                      <a:r>
                        <a:rPr lang="en-GB" sz="800"/>
                        <a:t>Encourage regular dialogue and performance check-ins throughout the year</a:t>
                      </a:r>
                      <a:endParaRPr sz="800"/>
                    </a:p>
                    <a:p>
                      <a:pPr indent="-279400" lvl="0" marL="457200" rtl="0" algn="l">
                        <a:spcBef>
                          <a:spcPts val="0"/>
                        </a:spcBef>
                        <a:spcAft>
                          <a:spcPts val="0"/>
                        </a:spcAft>
                        <a:buSzPts val="800"/>
                        <a:buChar char="●"/>
                      </a:pPr>
                      <a:r>
                        <a:rPr lang="en-GB" sz="800"/>
                        <a:t>Reward employees for going above and beyond</a:t>
                      </a:r>
                      <a:endParaRPr sz="800"/>
                    </a:p>
                    <a:p>
                      <a:pPr indent="-279400" lvl="0" marL="457200" rtl="0" algn="l">
                        <a:spcBef>
                          <a:spcPts val="0"/>
                        </a:spcBef>
                        <a:spcAft>
                          <a:spcPts val="0"/>
                        </a:spcAft>
                        <a:buClr>
                          <a:schemeClr val="dk1"/>
                        </a:buClr>
                        <a:buSzPts val="800"/>
                        <a:buChar char="●"/>
                      </a:pPr>
                      <a:r>
                        <a:rPr lang="en-GB" sz="800">
                          <a:solidFill>
                            <a:schemeClr val="dk1"/>
                          </a:solidFill>
                        </a:rPr>
                        <a:t>Develop formalised succession plans for key positions as well as high performers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txBody>
                  <a:tcPr marT="18000" marB="1800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solidFill>
                            <a:schemeClr val="dk1"/>
                          </a:solidFill>
                        </a:rPr>
                        <a:t>Reporting and analytics will help HR and management identify when employees are losing motivation and performance starts to drop so it can be addressed when it happens </a:t>
                      </a:r>
                      <a:endParaRPr sz="800">
                        <a:solidFill>
                          <a:schemeClr val="dk1"/>
                        </a:solidFill>
                      </a:endParaRPr>
                    </a:p>
                    <a:p>
                      <a:pPr indent="-279400" lvl="0" marL="457200" rtl="0" algn="l">
                        <a:spcBef>
                          <a:spcPts val="0"/>
                        </a:spcBef>
                        <a:spcAft>
                          <a:spcPts val="0"/>
                        </a:spcAft>
                        <a:buSzPts val="800"/>
                        <a:buChar char="●"/>
                      </a:pPr>
                      <a:r>
                        <a:rPr lang="en-GB" sz="800"/>
                        <a:t>Ability to conduct performance reviews regularly instead of yearly with automated check-in timelines to keep both managers and employees engaged in the process and HR in the loop</a:t>
                      </a:r>
                      <a:endParaRPr sz="800"/>
                    </a:p>
                    <a:p>
                      <a:pPr indent="-279400" lvl="0" marL="457200" rtl="0" algn="l">
                        <a:spcBef>
                          <a:spcPts val="0"/>
                        </a:spcBef>
                        <a:spcAft>
                          <a:spcPts val="0"/>
                        </a:spcAft>
                        <a:buSzPts val="800"/>
                        <a:buChar char="●"/>
                      </a:pPr>
                      <a:r>
                        <a:rPr lang="en-GB" sz="800"/>
                        <a:t>HR and management will be able to align individual goals and team goals with the broader business goals of </a:t>
                      </a:r>
                      <a:r>
                        <a:rPr lang="en-GB" sz="800">
                          <a:highlight>
                            <a:srgbClr val="27AF5A"/>
                          </a:highlight>
                        </a:rPr>
                        <a:t>[COMPANY NAME]</a:t>
                      </a:r>
                      <a:r>
                        <a:rPr lang="en-GB" sz="800"/>
                        <a:t> </a:t>
                      </a:r>
                      <a:endParaRPr sz="800"/>
                    </a:p>
                    <a:p>
                      <a:pPr indent="-279400" lvl="0" marL="457200" rtl="0" algn="l">
                        <a:spcBef>
                          <a:spcPts val="0"/>
                        </a:spcBef>
                        <a:spcAft>
                          <a:spcPts val="0"/>
                        </a:spcAft>
                        <a:buSzPts val="800"/>
                        <a:buChar char="●"/>
                      </a:pPr>
                      <a:r>
                        <a:rPr lang="en-GB" sz="800">
                          <a:solidFill>
                            <a:schemeClr val="dk1"/>
                          </a:solidFill>
                        </a:rPr>
                        <a:t>Consistent recognition will improve morale and motivate employees to achieve their goals and go above and beyond their minimum duties</a:t>
                      </a:r>
                      <a:endParaRPr sz="800">
                        <a:solidFill>
                          <a:schemeClr val="dk1"/>
                        </a:solidFill>
                      </a:endParaRPr>
                    </a:p>
                    <a:p>
                      <a:pPr indent="-279400" lvl="0" marL="457200" rtl="0" algn="l">
                        <a:spcBef>
                          <a:spcPts val="0"/>
                        </a:spcBef>
                        <a:spcAft>
                          <a:spcPts val="0"/>
                        </a:spcAft>
                        <a:buSzPts val="800"/>
                        <a:buChar char="●"/>
                      </a:pPr>
                      <a:r>
                        <a:rPr lang="en-GB" sz="800">
                          <a:solidFill>
                            <a:schemeClr val="dk1"/>
                          </a:solidFill>
                        </a:rPr>
                        <a:t>Loss of key staff in critical positions won’t impact the business knowledge acquired as there will be clear successors in place, with development plans to help them move to the next level </a:t>
                      </a:r>
                      <a:endParaRPr sz="800"/>
                    </a:p>
                  </a:txBody>
                  <a:tcPr marT="18000" marB="18000" marR="91425" marL="91425">
                    <a:lnB cap="flat" cmpd="sng" w="9525">
                      <a:solidFill>
                        <a:srgbClr val="9E9E9E"/>
                      </a:solidFill>
                      <a:prstDash val="solid"/>
                      <a:round/>
                      <a:headEnd len="sm" w="sm" type="none"/>
                      <a:tailEnd len="sm" w="sm" type="none"/>
                    </a:lnB>
                  </a:tcPr>
                </a:tc>
              </a:tr>
              <a:tr h="100000">
                <a:tc>
                  <a:txBody>
                    <a:bodyPr/>
                    <a:lstStyle/>
                    <a:p>
                      <a:pPr indent="0" lvl="0" marL="0" rtl="0" algn="l">
                        <a:spcBef>
                          <a:spcPts val="0"/>
                        </a:spcBef>
                        <a:spcAft>
                          <a:spcPts val="0"/>
                        </a:spcAft>
                        <a:buNone/>
                      </a:pPr>
                      <a:r>
                        <a:rPr lang="en-GB" sz="800"/>
                        <a:t>Onboarding</a:t>
                      </a:r>
                      <a:endParaRPr sz="800"/>
                    </a:p>
                  </a:txBody>
                  <a:tcPr marT="18000" marB="18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Reduce onboarding costs</a:t>
                      </a:r>
                      <a:endParaRPr sz="800"/>
                    </a:p>
                    <a:p>
                      <a:pPr indent="-279400" lvl="0" marL="457200" rtl="0" algn="l">
                        <a:spcBef>
                          <a:spcPts val="0"/>
                        </a:spcBef>
                        <a:spcAft>
                          <a:spcPts val="0"/>
                        </a:spcAft>
                        <a:buSzPts val="800"/>
                        <a:buChar char="●"/>
                      </a:pPr>
                      <a:r>
                        <a:rPr lang="en-GB" sz="800"/>
                        <a:t>Reduce time-to-productivity for new hires</a:t>
                      </a:r>
                      <a:endParaRPr sz="800"/>
                    </a:p>
                    <a:p>
                      <a:pPr indent="-279400" lvl="0" marL="457200" rtl="0" algn="l">
                        <a:spcBef>
                          <a:spcPts val="0"/>
                        </a:spcBef>
                        <a:spcAft>
                          <a:spcPts val="0"/>
                        </a:spcAft>
                        <a:buSzPts val="800"/>
                        <a:buChar char="●"/>
                      </a:pPr>
                      <a:r>
                        <a:rPr lang="en-GB" sz="800"/>
                        <a:t>Reduce new hire turnover</a:t>
                      </a:r>
                      <a:endParaRPr sz="800"/>
                    </a:p>
                    <a:p>
                      <a:pPr indent="-279400" lvl="0" marL="457200" rtl="0" algn="l">
                        <a:spcBef>
                          <a:spcPts val="0"/>
                        </a:spcBef>
                        <a:spcAft>
                          <a:spcPts val="0"/>
                        </a:spcAft>
                        <a:buSzPts val="800"/>
                        <a:buChar char="●"/>
                      </a:pPr>
                      <a:r>
                        <a:rPr lang="en-GB" sz="800"/>
                        <a:t>Streamline onboarding process</a:t>
                      </a:r>
                      <a:endParaRPr sz="800"/>
                    </a:p>
                  </a:txBody>
                  <a:tcPr marT="18000" marB="18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Streamlined and consistent employee experience for all new hires</a:t>
                      </a:r>
                      <a:endParaRPr sz="800"/>
                    </a:p>
                    <a:p>
                      <a:pPr indent="-279400" lvl="0" marL="457200" rtl="0" algn="l">
                        <a:spcBef>
                          <a:spcPts val="0"/>
                        </a:spcBef>
                        <a:spcAft>
                          <a:spcPts val="0"/>
                        </a:spcAft>
                        <a:buSzPts val="800"/>
                        <a:buChar char="●"/>
                      </a:pPr>
                      <a:r>
                        <a:rPr lang="en-GB" sz="800"/>
                        <a:t>HR data sits in one fully integrated system, eliminating manual data entry and risk of mistakes</a:t>
                      </a:r>
                      <a:endParaRPr sz="800"/>
                    </a:p>
                    <a:p>
                      <a:pPr indent="-279400" lvl="0" marL="457200" rtl="0" algn="l">
                        <a:spcBef>
                          <a:spcPts val="0"/>
                        </a:spcBef>
                        <a:spcAft>
                          <a:spcPts val="0"/>
                        </a:spcAft>
                        <a:buSzPts val="800"/>
                        <a:buChar char="●"/>
                      </a:pPr>
                      <a:r>
                        <a:rPr lang="en-GB" sz="800"/>
                        <a:t>With a formal onboarding process that requires milestones from multiple teams to be completed, new employees can become productive and engaged straight away</a:t>
                      </a:r>
                      <a:endParaRPr sz="800"/>
                    </a:p>
                    <a:p>
                      <a:pPr indent="-279400" lvl="0" marL="457200" rtl="0" algn="l">
                        <a:spcBef>
                          <a:spcPts val="0"/>
                        </a:spcBef>
                        <a:spcAft>
                          <a:spcPts val="0"/>
                        </a:spcAft>
                        <a:buSzPts val="800"/>
                        <a:buChar char="●"/>
                      </a:pPr>
                      <a:r>
                        <a:rPr lang="en-GB" sz="800"/>
                        <a:t>Integration with learning to ensure any skills gaps or mandatory training can be completed quickly</a:t>
                      </a:r>
                      <a:endParaRPr sz="800"/>
                    </a:p>
                    <a:p>
                      <a:pPr indent="0" lvl="0" marL="457200" rtl="0" algn="l">
                        <a:spcBef>
                          <a:spcPts val="0"/>
                        </a:spcBef>
                        <a:spcAft>
                          <a:spcPts val="0"/>
                        </a:spcAft>
                        <a:buNone/>
                      </a:pPr>
                      <a:r>
                        <a:t/>
                      </a:r>
                      <a:endParaRPr sz="800">
                        <a:solidFill>
                          <a:schemeClr val="dk1"/>
                        </a:solidFill>
                      </a:endParaRPr>
                    </a:p>
                  </a:txBody>
                  <a:tcPr marT="18000" marB="18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p:nvPr/>
        </p:nvSpPr>
        <p:spPr>
          <a:xfrm>
            <a:off x="-7800" y="475450"/>
            <a:ext cx="91596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20"/>
          <p:cNvSpPr txBox="1"/>
          <p:nvPr>
            <p:ph type="title"/>
          </p:nvPr>
        </p:nvSpPr>
        <p:spPr>
          <a:xfrm>
            <a:off x="311700" y="521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1920">
                <a:solidFill>
                  <a:schemeClr val="lt1"/>
                </a:solidFill>
              </a:rPr>
              <a:t>CONTRIBUTION TO ORGANISATIONAL STRATEGIC PILLARS</a:t>
            </a:r>
            <a:endParaRPr sz="2220"/>
          </a:p>
        </p:txBody>
      </p:sp>
      <p:sp>
        <p:nvSpPr>
          <p:cNvPr id="112" name="Google Shape;112;p20"/>
          <p:cNvSpPr/>
          <p:nvPr/>
        </p:nvSpPr>
        <p:spPr>
          <a:xfrm>
            <a:off x="404075" y="146400"/>
            <a:ext cx="1155600" cy="199800"/>
          </a:xfrm>
          <a:prstGeom prst="roundRect">
            <a:avLst>
              <a:gd fmla="val 16667" name="adj"/>
            </a:avLst>
          </a:prstGeom>
          <a:solidFill>
            <a:srgbClr val="27AF5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900">
                <a:solidFill>
                  <a:schemeClr val="lt1"/>
                </a:solidFill>
              </a:rPr>
              <a:t>EXAMPLE SLIDE</a:t>
            </a:r>
            <a:endParaRPr b="1" sz="900">
              <a:solidFill>
                <a:schemeClr val="lt1"/>
              </a:solidFill>
            </a:endParaRPr>
          </a:p>
        </p:txBody>
      </p:sp>
      <p:sp>
        <p:nvSpPr>
          <p:cNvPr id="113" name="Google Shape;113;p20"/>
          <p:cNvSpPr txBox="1"/>
          <p:nvPr>
            <p:ph idx="1" type="body"/>
          </p:nvPr>
        </p:nvSpPr>
        <p:spPr>
          <a:xfrm>
            <a:off x="350800" y="1553300"/>
            <a:ext cx="3511200" cy="2183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GB" sz="1200"/>
              <a:t>The outgrowing Breathe Enterprises’ current HR software lacks configurability for tailored onboarding and online learning options, leading to challenges in integrating new employees and centralising data management of existing staff. </a:t>
            </a:r>
            <a:endParaRPr sz="1200"/>
          </a:p>
          <a:p>
            <a:pPr indent="0" lvl="0" marL="0" rtl="0" algn="l">
              <a:lnSpc>
                <a:spcPct val="95000"/>
              </a:lnSpc>
              <a:spcBef>
                <a:spcPts val="1200"/>
              </a:spcBef>
              <a:spcAft>
                <a:spcPts val="1200"/>
              </a:spcAft>
              <a:buNone/>
            </a:pPr>
            <a:r>
              <a:rPr lang="en-GB" sz="1200"/>
              <a:t>Manual administrative tasks consume </a:t>
            </a:r>
            <a:r>
              <a:rPr b="1" lang="en-GB" sz="1200"/>
              <a:t>60%</a:t>
            </a:r>
            <a:r>
              <a:rPr lang="en-GB" sz="1200"/>
              <a:t> of the HR team’s time, limiting their focus on strategic initiatives. We require investment in new software to scale with our growing workforc</a:t>
            </a:r>
            <a:r>
              <a:rPr lang="en-GB" sz="1200"/>
              <a:t>e</a:t>
            </a:r>
            <a:r>
              <a:rPr lang="en-GB" sz="1200"/>
              <a:t> and meet our evolving needs.</a:t>
            </a:r>
            <a:endParaRPr sz="1200"/>
          </a:p>
        </p:txBody>
      </p:sp>
      <p:sp>
        <p:nvSpPr>
          <p:cNvPr id="114" name="Google Shape;114;p20"/>
          <p:cNvSpPr/>
          <p:nvPr/>
        </p:nvSpPr>
        <p:spPr>
          <a:xfrm>
            <a:off x="4709150" y="1284650"/>
            <a:ext cx="3662100" cy="1277100"/>
          </a:xfrm>
          <a:prstGeom prst="rect">
            <a:avLst/>
          </a:prstGeom>
          <a:solidFill>
            <a:srgbClr val="D0DA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t>Objectives</a:t>
            </a:r>
            <a:endParaRPr sz="1000"/>
          </a:p>
          <a:p>
            <a:pPr indent="-292100" lvl="0" marL="457200" rtl="0" algn="l">
              <a:spcBef>
                <a:spcPts val="0"/>
              </a:spcBef>
              <a:spcAft>
                <a:spcPts val="0"/>
              </a:spcAft>
              <a:buSzPts val="1000"/>
              <a:buChar char="●"/>
            </a:pPr>
            <a:r>
              <a:rPr lang="en-GB" sz="1000"/>
              <a:t>Reduce time-to-productivity for new hire</a:t>
            </a:r>
            <a:endParaRPr sz="1000"/>
          </a:p>
          <a:p>
            <a:pPr indent="-292100" lvl="0" marL="457200" rtl="0" algn="l">
              <a:spcBef>
                <a:spcPts val="0"/>
              </a:spcBef>
              <a:spcAft>
                <a:spcPts val="0"/>
              </a:spcAft>
              <a:buSzPts val="1000"/>
              <a:buChar char="●"/>
            </a:pPr>
            <a:r>
              <a:rPr lang="en-GB" sz="1000"/>
              <a:t>Limit compliance risks</a:t>
            </a:r>
            <a:endParaRPr sz="1000"/>
          </a:p>
          <a:p>
            <a:pPr indent="-292100" lvl="0" marL="457200" rtl="0" algn="l">
              <a:spcBef>
                <a:spcPts val="0"/>
              </a:spcBef>
              <a:spcAft>
                <a:spcPts val="0"/>
              </a:spcAft>
              <a:buSzPts val="1000"/>
              <a:buChar char="●"/>
            </a:pPr>
            <a:r>
              <a:rPr lang="en-GB" sz="1000"/>
              <a:t>Deliver eLearning at a reduced cost than currently seen</a:t>
            </a:r>
            <a:endParaRPr sz="1000"/>
          </a:p>
          <a:p>
            <a:pPr indent="-292100" lvl="0" marL="457200" rtl="0" algn="l">
              <a:spcBef>
                <a:spcPts val="0"/>
              </a:spcBef>
              <a:spcAft>
                <a:spcPts val="0"/>
              </a:spcAft>
              <a:buSzPts val="1000"/>
              <a:buChar char="●"/>
            </a:pPr>
            <a:r>
              <a:rPr lang="en-GB" sz="1000"/>
              <a:t>Accurate and in-depth reporting</a:t>
            </a:r>
            <a:endParaRPr sz="1000"/>
          </a:p>
          <a:p>
            <a:pPr indent="0" lvl="0" marL="0" rtl="0" algn="l">
              <a:spcBef>
                <a:spcPts val="0"/>
              </a:spcBef>
              <a:spcAft>
                <a:spcPts val="0"/>
              </a:spcAft>
              <a:buNone/>
            </a:pPr>
            <a:r>
              <a:t/>
            </a:r>
            <a:endParaRPr sz="1000"/>
          </a:p>
        </p:txBody>
      </p:sp>
      <p:sp>
        <p:nvSpPr>
          <p:cNvPr id="115" name="Google Shape;115;p20"/>
          <p:cNvSpPr/>
          <p:nvPr/>
        </p:nvSpPr>
        <p:spPr>
          <a:xfrm>
            <a:off x="4709150" y="2674725"/>
            <a:ext cx="3662100" cy="1807200"/>
          </a:xfrm>
          <a:prstGeom prst="rect">
            <a:avLst/>
          </a:prstGeom>
          <a:solidFill>
            <a:srgbClr val="D0DA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t>How </a:t>
            </a:r>
            <a:endParaRPr sz="1000"/>
          </a:p>
          <a:p>
            <a:pPr indent="-292100" lvl="0" marL="457200" rtl="0" algn="l">
              <a:spcBef>
                <a:spcPts val="0"/>
              </a:spcBef>
              <a:spcAft>
                <a:spcPts val="0"/>
              </a:spcAft>
              <a:buSzPts val="1000"/>
              <a:buChar char="●"/>
            </a:pPr>
            <a:r>
              <a:rPr lang="en-GB" sz="1000"/>
              <a:t>Integrate all employee data into one place while also feeding data across other HR functions such as recruitment, onboarding, performance and learning</a:t>
            </a:r>
            <a:endParaRPr sz="1000"/>
          </a:p>
          <a:p>
            <a:pPr indent="-292100" lvl="0" marL="457200" rtl="0" algn="l">
              <a:spcBef>
                <a:spcPts val="0"/>
              </a:spcBef>
              <a:spcAft>
                <a:spcPts val="0"/>
              </a:spcAft>
              <a:buSzPts val="1000"/>
              <a:buChar char="●"/>
            </a:pPr>
            <a:r>
              <a:rPr lang="en-GB" sz="1000"/>
              <a:t>Onboarding integration with learning to ensure any skills gaps or mandatory training can be completed quickly</a:t>
            </a:r>
            <a:endParaRPr sz="1000"/>
          </a:p>
          <a:p>
            <a:pPr indent="-292100" lvl="0" marL="457200" rtl="0" algn="l">
              <a:spcBef>
                <a:spcPts val="0"/>
              </a:spcBef>
              <a:spcAft>
                <a:spcPts val="0"/>
              </a:spcAft>
              <a:buSzPts val="1000"/>
              <a:buChar char="●"/>
            </a:pPr>
            <a:r>
              <a:rPr lang="en-GB" sz="1000"/>
              <a:t>Ability to provide insights from HR Data</a:t>
            </a:r>
            <a:endParaRPr sz="1000"/>
          </a:p>
          <a:p>
            <a:pPr indent="0" lvl="0" marL="0" rtl="0" algn="l">
              <a:spcBef>
                <a:spcPts val="0"/>
              </a:spcBef>
              <a:spcAft>
                <a:spcPts val="0"/>
              </a:spcAft>
              <a:buNone/>
            </a:pPr>
            <a:r>
              <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990"/>
              <a:buFont typeface="Arial"/>
              <a:buNone/>
            </a:pPr>
            <a:r>
              <a:rPr lang="en-GB" sz="2220"/>
              <a:t>KEY PERFORMANCE INDICATORS</a:t>
            </a:r>
            <a:endParaRPr sz="2220"/>
          </a:p>
        </p:txBody>
      </p:sp>
      <p:sp>
        <p:nvSpPr>
          <p:cNvPr id="122" name="Google Shape;122;p21"/>
          <p:cNvSpPr txBox="1"/>
          <p:nvPr>
            <p:ph idx="1" type="body"/>
          </p:nvPr>
        </p:nvSpPr>
        <p:spPr>
          <a:xfrm>
            <a:off x="303875" y="1588475"/>
            <a:ext cx="8520600" cy="2730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1200"/>
              </a:spcAft>
              <a:buSzPts val="304"/>
              <a:buNone/>
            </a:pPr>
            <a:r>
              <a:rPr i="1" lang="en-GB" sz="800">
                <a:solidFill>
                  <a:srgbClr val="1C4BF6"/>
                </a:solidFill>
              </a:rPr>
              <a:t>&lt;</a:t>
            </a:r>
            <a:r>
              <a:rPr i="1" lang="en-GB" sz="800">
                <a:solidFill>
                  <a:srgbClr val="1C4BF6"/>
                </a:solidFill>
              </a:rPr>
              <a:t>Below are some example KPIs for each function area or, you can create your own.&gt;</a:t>
            </a:r>
            <a:endParaRPr sz="800"/>
          </a:p>
        </p:txBody>
      </p:sp>
      <p:sp>
        <p:nvSpPr>
          <p:cNvPr id="123" name="Google Shape;123;p21"/>
          <p:cNvSpPr txBox="1"/>
          <p:nvPr>
            <p:ph idx="1" type="body"/>
          </p:nvPr>
        </p:nvSpPr>
        <p:spPr>
          <a:xfrm>
            <a:off x="303875" y="1116575"/>
            <a:ext cx="8520600" cy="4719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1200"/>
              </a:spcAft>
              <a:buNone/>
            </a:pPr>
            <a:r>
              <a:rPr lang="en-GB" sz="1025"/>
              <a:t>To </a:t>
            </a:r>
            <a:r>
              <a:rPr lang="en-GB" sz="1025"/>
              <a:t>measure</a:t>
            </a:r>
            <a:r>
              <a:rPr lang="en-GB" sz="1025"/>
              <a:t> the performance of of the new / replacement software we </a:t>
            </a:r>
            <a:r>
              <a:rPr lang="en-GB" sz="1025"/>
              <a:t>have</a:t>
            </a:r>
            <a:r>
              <a:rPr lang="en-GB" sz="1025"/>
              <a:t> set both leading and lagging </a:t>
            </a:r>
            <a:r>
              <a:rPr lang="en-GB" sz="1025"/>
              <a:t>KPIs</a:t>
            </a:r>
            <a:r>
              <a:rPr lang="en-GB" sz="1025"/>
              <a:t> for the software generally and the specific function areas within </a:t>
            </a:r>
            <a:r>
              <a:rPr lang="en-GB" sz="1025">
                <a:highlight>
                  <a:srgbClr val="27AF5A"/>
                </a:highlight>
              </a:rPr>
              <a:t>[COMPANY NAME]</a:t>
            </a:r>
            <a:r>
              <a:rPr lang="en-GB" sz="1025"/>
              <a:t>. These indicators align with our overall strategy and objectives discussed previously.</a:t>
            </a:r>
            <a:endParaRPr sz="1025"/>
          </a:p>
        </p:txBody>
      </p:sp>
      <p:graphicFrame>
        <p:nvGraphicFramePr>
          <p:cNvPr id="124" name="Google Shape;124;p21"/>
          <p:cNvGraphicFramePr/>
          <p:nvPr/>
        </p:nvGraphicFramePr>
        <p:xfrm>
          <a:off x="355250" y="1972775"/>
          <a:ext cx="3000000" cy="3000000"/>
        </p:xfrm>
        <a:graphic>
          <a:graphicData uri="http://schemas.openxmlformats.org/drawingml/2006/table">
            <a:tbl>
              <a:tblPr>
                <a:noFill/>
                <a:tableStyleId>{E8976670-8285-4AB9-BC38-5D9280921D3A}</a:tableStyleId>
              </a:tblPr>
              <a:tblGrid>
                <a:gridCol w="2845400"/>
                <a:gridCol w="2841525"/>
                <a:gridCol w="2660775"/>
              </a:tblGrid>
              <a:tr h="209225">
                <a:tc>
                  <a:txBody>
                    <a:bodyPr/>
                    <a:lstStyle/>
                    <a:p>
                      <a:pPr indent="0" lvl="0" marL="0" rtl="0" algn="l">
                        <a:spcBef>
                          <a:spcPts val="0"/>
                        </a:spcBef>
                        <a:spcAft>
                          <a:spcPts val="0"/>
                        </a:spcAft>
                        <a:buNone/>
                      </a:pPr>
                      <a:r>
                        <a:rPr b="1" lang="en-GB" sz="800"/>
                        <a:t>Functional Area</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Leading KPIs</a:t>
                      </a:r>
                      <a:endParaRPr sz="800">
                        <a:highlight>
                          <a:srgbClr val="CCCCCC"/>
                        </a:highlight>
                      </a:endParaRPr>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Lagging KPIs</a:t>
                      </a:r>
                      <a:endParaRPr sz="800">
                        <a:highlight>
                          <a:srgbClr val="CCCCCC"/>
                        </a:highlight>
                      </a:endParaRPr>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General (applies to all function areas) </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Self service uptake</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Data </a:t>
                      </a:r>
                      <a:r>
                        <a:rPr lang="en-GB" sz="800">
                          <a:solidFill>
                            <a:schemeClr val="dk1"/>
                          </a:solidFill>
                        </a:rPr>
                        <a:t>errors</a:t>
                      </a:r>
                      <a:endParaRPr sz="800">
                        <a:solidFill>
                          <a:schemeClr val="dk1"/>
                        </a:solidFill>
                      </a:endParaRPr>
                    </a:p>
                    <a:p>
                      <a:pPr indent="0" lvl="0" marL="457200" rtl="0" algn="l">
                        <a:spcBef>
                          <a:spcPts val="0"/>
                        </a:spcBef>
                        <a:spcAft>
                          <a:spcPts val="0"/>
                        </a:spcAft>
                        <a:buNone/>
                      </a:pPr>
                      <a:r>
                        <a:t/>
                      </a:r>
                      <a:endParaRPr sz="800">
                        <a:solidFill>
                          <a:schemeClr val="dk1"/>
                        </a:solidFill>
                      </a:endParaRPr>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Administration time </a:t>
                      </a:r>
                      <a:endParaRPr sz="800">
                        <a:solidFill>
                          <a:schemeClr val="dk1"/>
                        </a:solidFill>
                      </a:endParaRPr>
                    </a:p>
                    <a:p>
                      <a:pPr indent="-279400" lvl="0" marL="457200" rtl="0" algn="l">
                        <a:spcBef>
                          <a:spcPts val="0"/>
                        </a:spcBef>
                        <a:spcAft>
                          <a:spcPts val="0"/>
                        </a:spcAft>
                        <a:buSzPts val="800"/>
                        <a:buChar char="●"/>
                      </a:pPr>
                      <a:r>
                        <a:rPr lang="en-GB" sz="800">
                          <a:solidFill>
                            <a:schemeClr val="dk1"/>
                          </a:solidFill>
                        </a:rPr>
                        <a:t>Time spent generating reports </a:t>
                      </a:r>
                      <a:endParaRPr sz="800">
                        <a:solidFill>
                          <a:schemeClr val="dk1"/>
                        </a:solidFill>
                      </a:endParaRPr>
                    </a:p>
                  </a:txBody>
                  <a:tcPr marT="18000" marB="18000" marR="91425" marL="91425"/>
                </a:tc>
              </a:tr>
              <a:tr h="381000">
                <a:tc>
                  <a:txBody>
                    <a:bodyPr/>
                    <a:lstStyle/>
                    <a:p>
                      <a:pPr indent="0" lvl="0" marL="0" rtl="0" algn="l">
                        <a:spcBef>
                          <a:spcPts val="0"/>
                        </a:spcBef>
                        <a:spcAft>
                          <a:spcPts val="0"/>
                        </a:spcAft>
                        <a:buNone/>
                      </a:pPr>
                      <a:r>
                        <a:rPr lang="en-GB" sz="800"/>
                        <a:t>Payroll (Rostering / Time &amp; Attendance, Expense Management) </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Payroll processing time </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Time to process expenses</a:t>
                      </a:r>
                      <a:endParaRPr sz="800">
                        <a:solidFill>
                          <a:schemeClr val="dk1"/>
                        </a:solidFill>
                      </a:endParaRPr>
                    </a:p>
                  </a:txBody>
                  <a:tcPr marT="18000" marB="18000" marR="91425" marL="91425"/>
                </a:tc>
                <a:tc>
                  <a:txBody>
                    <a:bodyPr/>
                    <a:lstStyle/>
                    <a:p>
                      <a:pPr indent="-279400" lvl="0" marL="457200" rtl="0" algn="l">
                        <a:spcBef>
                          <a:spcPts val="0"/>
                        </a:spcBef>
                        <a:spcAft>
                          <a:spcPts val="0"/>
                        </a:spcAft>
                        <a:buSzPts val="800"/>
                        <a:buChar char="●"/>
                      </a:pPr>
                      <a:r>
                        <a:rPr lang="en-GB" sz="800"/>
                        <a:t>Payroll data errors</a:t>
                      </a:r>
                      <a:endParaRPr sz="800"/>
                    </a:p>
                    <a:p>
                      <a:pPr indent="-279400" lvl="0" marL="457200" rtl="0" algn="l">
                        <a:spcBef>
                          <a:spcPts val="0"/>
                        </a:spcBef>
                        <a:spcAft>
                          <a:spcPts val="0"/>
                        </a:spcAft>
                        <a:buSzPts val="800"/>
                        <a:buChar char="●"/>
                      </a:pPr>
                      <a:r>
                        <a:rPr lang="en-GB" sz="800"/>
                        <a:t>Total payroll cost </a:t>
                      </a:r>
                      <a:endParaRPr sz="800"/>
                    </a:p>
                  </a:txBody>
                  <a:tcPr marT="18000" marB="18000" marR="91425" marL="91425"/>
                </a:tc>
              </a:tr>
              <a:tr h="381000">
                <a:tc>
                  <a:txBody>
                    <a:bodyPr/>
                    <a:lstStyle/>
                    <a:p>
                      <a:pPr indent="0" lvl="0" marL="0" rtl="0" algn="l">
                        <a:spcBef>
                          <a:spcPts val="0"/>
                        </a:spcBef>
                        <a:spcAft>
                          <a:spcPts val="0"/>
                        </a:spcAft>
                        <a:buNone/>
                      </a:pPr>
                      <a:r>
                        <a:rPr lang="en-GB" sz="800"/>
                        <a:t>Data Management &amp; Insights (Survey / Wellbeing &amp; Analytics)</a:t>
                      </a:r>
                      <a:endParaRPr sz="800"/>
                    </a:p>
                  </a:txBody>
                  <a:tcPr marT="18000" marB="18000" marR="91425" marL="91425"/>
                </a:tc>
                <a:tc>
                  <a:txBody>
                    <a:bodyPr/>
                    <a:lstStyle/>
                    <a:p>
                      <a:pPr indent="-279400" lvl="0" marL="457200" rtl="0" algn="l">
                        <a:spcBef>
                          <a:spcPts val="0"/>
                        </a:spcBef>
                        <a:spcAft>
                          <a:spcPts val="0"/>
                        </a:spcAft>
                        <a:buSzPts val="800"/>
                        <a:buChar char="●"/>
                      </a:pPr>
                      <a:r>
                        <a:rPr lang="en-GB" sz="800"/>
                        <a:t>Employee Surveys</a:t>
                      </a:r>
                      <a:endParaRPr sz="800"/>
                    </a:p>
                    <a:p>
                      <a:pPr indent="-279400" lvl="0" marL="457200" rtl="0" algn="l">
                        <a:spcBef>
                          <a:spcPts val="0"/>
                        </a:spcBef>
                        <a:spcAft>
                          <a:spcPts val="0"/>
                        </a:spcAft>
                        <a:buSzPts val="800"/>
                        <a:buChar char="●"/>
                      </a:pPr>
                      <a:r>
                        <a:rPr lang="en-GB" sz="800">
                          <a:solidFill>
                            <a:schemeClr val="dk1"/>
                          </a:solidFill>
                        </a:rPr>
                        <a:t>Employee Engagement </a:t>
                      </a:r>
                      <a:r>
                        <a:rPr lang="en-GB" sz="800"/>
                        <a:t>  </a:t>
                      </a:r>
                      <a:endParaRPr sz="800"/>
                    </a:p>
                    <a:p>
                      <a:pPr indent="0" lvl="0" marL="0" rtl="0" algn="l">
                        <a:spcBef>
                          <a:spcPts val="0"/>
                        </a:spcBef>
                        <a:spcAft>
                          <a:spcPts val="0"/>
                        </a:spcAft>
                        <a:buNone/>
                      </a:pPr>
                      <a:r>
                        <a:t/>
                      </a:r>
                      <a:endParaRPr sz="800"/>
                    </a:p>
                  </a:txBody>
                  <a:tcPr marT="18000" marB="18000" marR="91425" marL="91425"/>
                </a:tc>
                <a:tc>
                  <a:txBody>
                    <a:bodyPr/>
                    <a:lstStyle/>
                    <a:p>
                      <a:pPr indent="-279400" lvl="0" marL="457200" rtl="0" algn="l">
                        <a:spcBef>
                          <a:spcPts val="0"/>
                        </a:spcBef>
                        <a:spcAft>
                          <a:spcPts val="0"/>
                        </a:spcAft>
                        <a:buSzPts val="800"/>
                        <a:buChar char="●"/>
                      </a:pPr>
                      <a:r>
                        <a:rPr lang="en-GB" sz="800"/>
                        <a:t>Number of reports generated </a:t>
                      </a:r>
                      <a:endParaRPr sz="800"/>
                    </a:p>
                    <a:p>
                      <a:pPr indent="-279400" lvl="0" marL="457200" rtl="0" algn="l">
                        <a:spcBef>
                          <a:spcPts val="0"/>
                        </a:spcBef>
                        <a:spcAft>
                          <a:spcPts val="0"/>
                        </a:spcAft>
                        <a:buSzPts val="800"/>
                        <a:buChar char="●"/>
                      </a:pPr>
                      <a:r>
                        <a:rPr lang="en-GB" sz="800">
                          <a:solidFill>
                            <a:schemeClr val="dk1"/>
                          </a:solidFill>
                        </a:rPr>
                        <a:t>Employee Satisfaction </a:t>
                      </a:r>
                      <a:endParaRPr sz="800">
                        <a:solidFill>
                          <a:schemeClr val="dk1"/>
                        </a:solidFill>
                      </a:endParaRPr>
                    </a:p>
                  </a:txBody>
                  <a:tcPr marT="18000" marB="18000" marR="91425" marL="91425"/>
                </a:tc>
              </a:tr>
              <a:tr h="100000">
                <a:tc>
                  <a:txBody>
                    <a:bodyPr/>
                    <a:lstStyle/>
                    <a:p>
                      <a:pPr indent="0" lvl="0" marL="0" rtl="0" algn="l">
                        <a:spcBef>
                          <a:spcPts val="0"/>
                        </a:spcBef>
                        <a:spcAft>
                          <a:spcPts val="0"/>
                        </a:spcAft>
                        <a:buNone/>
                      </a:pPr>
                      <a:r>
                        <a:rPr lang="en-GB" sz="800"/>
                        <a:t>Recruitment </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Number of applications per role</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Onboarding withdrawals </a:t>
                      </a:r>
                      <a:endParaRPr sz="800">
                        <a:solidFill>
                          <a:schemeClr val="dk1"/>
                        </a:solidFill>
                      </a:endParaRPr>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Number of days to hire </a:t>
                      </a:r>
                      <a:endParaRPr sz="800">
                        <a:solidFill>
                          <a:schemeClr val="dk1"/>
                        </a:solidFill>
                      </a:endParaRPr>
                    </a:p>
                    <a:p>
                      <a:pPr indent="-279400" lvl="0" marL="457200" rtl="0" algn="l">
                        <a:spcBef>
                          <a:spcPts val="0"/>
                        </a:spcBef>
                        <a:spcAft>
                          <a:spcPts val="0"/>
                        </a:spcAft>
                        <a:buClr>
                          <a:schemeClr val="dk1"/>
                        </a:buClr>
                        <a:buSzPts val="800"/>
                        <a:buChar char="●"/>
                      </a:pPr>
                      <a:r>
                        <a:rPr lang="en-GB" sz="800"/>
                        <a:t>Recruitment costs</a:t>
                      </a:r>
                      <a:endParaRPr sz="800"/>
                    </a:p>
                    <a:p>
                      <a:pPr indent="0" lvl="0" marL="0" rtl="0" algn="l">
                        <a:spcBef>
                          <a:spcPts val="0"/>
                        </a:spcBef>
                        <a:spcAft>
                          <a:spcPts val="0"/>
                        </a:spcAft>
                        <a:buNone/>
                      </a:pPr>
                      <a:r>
                        <a:t/>
                      </a:r>
                      <a:endParaRPr sz="800"/>
                    </a:p>
                  </a:txBody>
                  <a:tcPr marT="18000" marB="18000" marR="91425" marL="91425"/>
                </a:tc>
              </a:tr>
              <a:tr h="381000">
                <a:tc>
                  <a:txBody>
                    <a:bodyPr/>
                    <a:lstStyle/>
                    <a:p>
                      <a:pPr indent="0" lvl="0" marL="0" rtl="0" algn="l">
                        <a:spcBef>
                          <a:spcPts val="0"/>
                        </a:spcBef>
                        <a:spcAft>
                          <a:spcPts val="0"/>
                        </a:spcAft>
                        <a:buNone/>
                      </a:pPr>
                      <a:r>
                        <a:rPr lang="en-GB" sz="800"/>
                        <a:t>Learning Management</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Number of survey responses</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Percentage of course completions</a:t>
                      </a:r>
                      <a:endParaRPr sz="800">
                        <a:solidFill>
                          <a:schemeClr val="dk1"/>
                        </a:solidFill>
                      </a:endParaRPr>
                    </a:p>
                    <a:p>
                      <a:pPr indent="0" lvl="0" marL="457200" rtl="0" algn="l">
                        <a:spcBef>
                          <a:spcPts val="0"/>
                        </a:spcBef>
                        <a:spcAft>
                          <a:spcPts val="0"/>
                        </a:spcAft>
                        <a:buNone/>
                      </a:pPr>
                      <a:r>
                        <a:t/>
                      </a:r>
                      <a:endParaRPr sz="800">
                        <a:solidFill>
                          <a:schemeClr val="dk1"/>
                        </a:solidFill>
                      </a:endParaRPr>
                    </a:p>
                  </a:txBody>
                  <a:tcPr marT="18000" marB="18000" marR="91425" marL="91425"/>
                </a:tc>
                <a:tc>
                  <a:txBody>
                    <a:bodyPr/>
                    <a:lstStyle/>
                    <a:p>
                      <a:pPr indent="-279400" lvl="0" marL="457200" rtl="0" algn="l">
                        <a:spcBef>
                          <a:spcPts val="0"/>
                        </a:spcBef>
                        <a:spcAft>
                          <a:spcPts val="0"/>
                        </a:spcAft>
                        <a:buSzPts val="800"/>
                        <a:buChar char="●"/>
                      </a:pPr>
                      <a:r>
                        <a:rPr lang="en-GB" sz="800"/>
                        <a:t>Scheduling and administration time </a:t>
                      </a:r>
                      <a:endParaRPr sz="800"/>
                    </a:p>
                    <a:p>
                      <a:pPr indent="-279400" lvl="0" marL="457200" rtl="0" algn="l">
                        <a:spcBef>
                          <a:spcPts val="0"/>
                        </a:spcBef>
                        <a:spcAft>
                          <a:spcPts val="0"/>
                        </a:spcAft>
                        <a:buSzPts val="800"/>
                        <a:buChar char="●"/>
                      </a:pPr>
                      <a:r>
                        <a:rPr lang="en-GB" sz="800"/>
                        <a:t>Costs to conduct training </a:t>
                      </a:r>
                      <a:endParaRPr sz="800">
                        <a:solidFill>
                          <a:schemeClr val="dk1"/>
                        </a:solidFill>
                      </a:endParaRPr>
                    </a:p>
                  </a:txBody>
                  <a:tcPr marT="18000" marB="18000" marR="91425" marL="91425"/>
                </a:tc>
              </a:tr>
              <a:tr h="100000">
                <a:tc>
                  <a:txBody>
                    <a:bodyPr/>
                    <a:lstStyle/>
                    <a:p>
                      <a:pPr indent="0" lvl="0" marL="0" rtl="0" algn="l">
                        <a:spcBef>
                          <a:spcPts val="0"/>
                        </a:spcBef>
                        <a:spcAft>
                          <a:spcPts val="0"/>
                        </a:spcAft>
                        <a:buNone/>
                      </a:pPr>
                      <a:r>
                        <a:rPr lang="en-GB" sz="800"/>
                        <a:t>Performance Management (Rewards &amp; Recognition, Succession Management, Remuneration)</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Employee retention </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Number of internal hires</a:t>
                      </a:r>
                      <a:endParaRPr sz="800">
                        <a:solidFill>
                          <a:schemeClr val="dk1"/>
                        </a:solidFill>
                      </a:endParaRPr>
                    </a:p>
                    <a:p>
                      <a:pPr indent="0" lvl="0" marL="457200" rtl="0" algn="l">
                        <a:spcBef>
                          <a:spcPts val="0"/>
                        </a:spcBef>
                        <a:spcAft>
                          <a:spcPts val="0"/>
                        </a:spcAft>
                        <a:buNone/>
                      </a:pPr>
                      <a:r>
                        <a:t/>
                      </a:r>
                      <a:endParaRPr sz="800">
                        <a:solidFill>
                          <a:schemeClr val="dk1"/>
                        </a:solidFill>
                      </a:endParaRPr>
                    </a:p>
                  </a:txBody>
                  <a:tcPr marT="18000" marB="18000" marR="91425" marL="91425"/>
                </a:tc>
                <a:tc>
                  <a:txBody>
                    <a:bodyPr/>
                    <a:lstStyle/>
                    <a:p>
                      <a:pPr indent="-279400" lvl="0" marL="457200" rtl="0" algn="l">
                        <a:spcBef>
                          <a:spcPts val="0"/>
                        </a:spcBef>
                        <a:spcAft>
                          <a:spcPts val="0"/>
                        </a:spcAft>
                        <a:buSzPts val="800"/>
                        <a:buChar char="●"/>
                      </a:pPr>
                      <a:r>
                        <a:rPr lang="en-GB" sz="800"/>
                        <a:t>Appraisal completions</a:t>
                      </a:r>
                      <a:endParaRPr sz="800"/>
                    </a:p>
                    <a:p>
                      <a:pPr indent="-279400" lvl="0" marL="457200" rtl="0" algn="l">
                        <a:spcBef>
                          <a:spcPts val="0"/>
                        </a:spcBef>
                        <a:spcAft>
                          <a:spcPts val="0"/>
                        </a:spcAft>
                        <a:buSzPts val="800"/>
                        <a:buChar char="●"/>
                      </a:pPr>
                      <a:r>
                        <a:rPr lang="en-GB" sz="800"/>
                        <a:t>Admin time creating and managing appraisals</a:t>
                      </a:r>
                      <a:endParaRPr sz="800"/>
                    </a:p>
                  </a:txBody>
                  <a:tcPr marT="18000" marB="18000" marR="91425" marL="91425"/>
                </a:tc>
              </a:tr>
              <a:tr h="100000">
                <a:tc>
                  <a:txBody>
                    <a:bodyPr/>
                    <a:lstStyle/>
                    <a:p>
                      <a:pPr indent="0" lvl="0" marL="0" rtl="0" algn="l">
                        <a:spcBef>
                          <a:spcPts val="0"/>
                        </a:spcBef>
                        <a:spcAft>
                          <a:spcPts val="0"/>
                        </a:spcAft>
                        <a:buNone/>
                      </a:pPr>
                      <a:r>
                        <a:rPr lang="en-GB" sz="800"/>
                        <a:t>Onboarding</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txBody>
                  <a:tcPr marT="18000" marB="18000" marR="91425" marL="91425"/>
                </a:tc>
                <a:tc>
                  <a:txBody>
                    <a:bodyPr/>
                    <a:lstStyle/>
                    <a:p>
                      <a:pPr indent="-279400" lvl="0" marL="457200" rtl="0" algn="l">
                        <a:spcBef>
                          <a:spcPts val="0"/>
                        </a:spcBef>
                        <a:spcAft>
                          <a:spcPts val="0"/>
                        </a:spcAft>
                        <a:buClr>
                          <a:schemeClr val="dk1"/>
                        </a:buClr>
                        <a:buSzPts val="800"/>
                        <a:buChar char="●"/>
                      </a:pPr>
                      <a:r>
                        <a:rPr lang="en-GB" sz="800">
                          <a:solidFill>
                            <a:schemeClr val="dk1"/>
                          </a:solidFill>
                        </a:rPr>
                        <a:t>Percentage complete onboarding</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rPr>
                        <a:t>Onboarding withdrawals </a:t>
                      </a:r>
                      <a:endParaRPr sz="800">
                        <a:solidFill>
                          <a:schemeClr val="dk1"/>
                        </a:solidFill>
                      </a:endParaRPr>
                    </a:p>
                    <a:p>
                      <a:pPr indent="0" lvl="0" marL="457200" rtl="0" algn="l">
                        <a:spcBef>
                          <a:spcPts val="0"/>
                        </a:spcBef>
                        <a:spcAft>
                          <a:spcPts val="0"/>
                        </a:spcAft>
                        <a:buNone/>
                      </a:pPr>
                      <a:r>
                        <a:t/>
                      </a:r>
                      <a:endParaRPr sz="800">
                        <a:solidFill>
                          <a:schemeClr val="dk1"/>
                        </a:solidFill>
                      </a:endParaRPr>
                    </a:p>
                  </a:txBody>
                  <a:tcPr marT="18000" marB="18000" marR="91425" marL="91425"/>
                </a:tc>
                <a:tc>
                  <a:txBody>
                    <a:bodyPr/>
                    <a:lstStyle/>
                    <a:p>
                      <a:pPr indent="-279400" lvl="0" marL="457200" rtl="0" algn="l">
                        <a:spcBef>
                          <a:spcPts val="0"/>
                        </a:spcBef>
                        <a:spcAft>
                          <a:spcPts val="0"/>
                        </a:spcAft>
                        <a:buSzPts val="800"/>
                        <a:buChar char="●"/>
                      </a:pPr>
                      <a:r>
                        <a:rPr lang="en-GB" sz="800">
                          <a:solidFill>
                            <a:schemeClr val="dk1"/>
                          </a:solidFill>
                        </a:rPr>
                        <a:t>Days to onboard</a:t>
                      </a:r>
                      <a:endParaRPr sz="800"/>
                    </a:p>
                    <a:p>
                      <a:pPr indent="-279400" lvl="0" marL="457200" rtl="0" algn="l">
                        <a:spcBef>
                          <a:spcPts val="0"/>
                        </a:spcBef>
                        <a:spcAft>
                          <a:spcPts val="0"/>
                        </a:spcAft>
                        <a:buSzPts val="800"/>
                        <a:buChar char="●"/>
                      </a:pPr>
                      <a:r>
                        <a:rPr lang="en-GB" sz="800"/>
                        <a:t>Time spent entering employee data</a:t>
                      </a:r>
                      <a:endParaRPr sz="800"/>
                    </a:p>
                    <a:p>
                      <a:pPr indent="0" lvl="0" marL="0" rtl="0" algn="l">
                        <a:spcBef>
                          <a:spcPts val="0"/>
                        </a:spcBef>
                        <a:spcAft>
                          <a:spcPts val="0"/>
                        </a:spcAft>
                        <a:buNone/>
                      </a:pPr>
                      <a:r>
                        <a:t/>
                      </a:r>
                      <a:endParaRPr sz="800"/>
                    </a:p>
                  </a:txBody>
                  <a:tcPr marT="18000" marB="18000"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idx="1" type="body"/>
          </p:nvPr>
        </p:nvSpPr>
        <p:spPr>
          <a:xfrm>
            <a:off x="350800" y="1553300"/>
            <a:ext cx="3511200" cy="2183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GB" sz="1200"/>
              <a:t>To measure the performance of the replacement software we have set both leading and lagging KPIs for the software generally and the specific function areas within Breathe Enterprise. </a:t>
            </a:r>
            <a:endParaRPr sz="1200"/>
          </a:p>
          <a:p>
            <a:pPr indent="0" lvl="0" marL="0" rtl="0" algn="l">
              <a:lnSpc>
                <a:spcPct val="95000"/>
              </a:lnSpc>
              <a:spcBef>
                <a:spcPts val="1200"/>
              </a:spcBef>
              <a:spcAft>
                <a:spcPts val="1200"/>
              </a:spcAft>
              <a:buNone/>
            </a:pPr>
            <a:r>
              <a:rPr lang="en-GB" sz="1200"/>
              <a:t>These indicators align with our overall strategy and objectives discussed previously.</a:t>
            </a:r>
            <a:endParaRPr sz="1200"/>
          </a:p>
        </p:txBody>
      </p:sp>
      <p:sp>
        <p:nvSpPr>
          <p:cNvPr id="130" name="Google Shape;130;p22"/>
          <p:cNvSpPr/>
          <p:nvPr/>
        </p:nvSpPr>
        <p:spPr>
          <a:xfrm>
            <a:off x="-7800" y="475450"/>
            <a:ext cx="91596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 name="Google Shape;131;p22"/>
          <p:cNvSpPr txBox="1"/>
          <p:nvPr>
            <p:ph type="title"/>
          </p:nvPr>
        </p:nvSpPr>
        <p:spPr>
          <a:xfrm>
            <a:off x="311700" y="521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920">
                <a:solidFill>
                  <a:schemeClr val="lt1"/>
                </a:solidFill>
              </a:rPr>
              <a:t>KEY PERFORMANCE INDICATORS</a:t>
            </a:r>
            <a:endParaRPr b="1" sz="1920">
              <a:solidFill>
                <a:schemeClr val="lt1"/>
              </a:solidFill>
            </a:endParaRPr>
          </a:p>
          <a:p>
            <a:pPr indent="0" lvl="0" marL="0" rtl="0" algn="l">
              <a:spcBef>
                <a:spcPts val="0"/>
              </a:spcBef>
              <a:spcAft>
                <a:spcPts val="0"/>
              </a:spcAft>
              <a:buClr>
                <a:schemeClr val="dk1"/>
              </a:buClr>
              <a:buSzPts val="1100"/>
              <a:buFont typeface="Arial"/>
              <a:buNone/>
            </a:pPr>
            <a:r>
              <a:t/>
            </a:r>
            <a:endParaRPr b="1" sz="1920">
              <a:solidFill>
                <a:schemeClr val="lt1"/>
              </a:solidFill>
            </a:endParaRPr>
          </a:p>
          <a:p>
            <a:pPr indent="0" lvl="0" marL="0" rtl="0" algn="l">
              <a:spcBef>
                <a:spcPts val="0"/>
              </a:spcBef>
              <a:spcAft>
                <a:spcPts val="0"/>
              </a:spcAft>
              <a:buSzPts val="990"/>
              <a:buNone/>
            </a:pPr>
            <a:r>
              <a:t/>
            </a:r>
            <a:endParaRPr b="1" sz="1920">
              <a:solidFill>
                <a:schemeClr val="lt1"/>
              </a:solidFill>
            </a:endParaRPr>
          </a:p>
        </p:txBody>
      </p:sp>
      <p:sp>
        <p:nvSpPr>
          <p:cNvPr id="132" name="Google Shape;132;p22"/>
          <p:cNvSpPr/>
          <p:nvPr/>
        </p:nvSpPr>
        <p:spPr>
          <a:xfrm>
            <a:off x="404075" y="146400"/>
            <a:ext cx="1155600" cy="199800"/>
          </a:xfrm>
          <a:prstGeom prst="roundRect">
            <a:avLst>
              <a:gd fmla="val 16667" name="adj"/>
            </a:avLst>
          </a:prstGeom>
          <a:solidFill>
            <a:srgbClr val="27AF5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900">
                <a:solidFill>
                  <a:schemeClr val="lt1"/>
                </a:solidFill>
              </a:rPr>
              <a:t>EXAMPLE SLIDE</a:t>
            </a:r>
            <a:endParaRPr b="1" sz="900">
              <a:solidFill>
                <a:schemeClr val="lt1"/>
              </a:solidFill>
            </a:endParaRPr>
          </a:p>
        </p:txBody>
      </p:sp>
      <p:sp>
        <p:nvSpPr>
          <p:cNvPr id="133" name="Google Shape;133;p22"/>
          <p:cNvSpPr/>
          <p:nvPr/>
        </p:nvSpPr>
        <p:spPr>
          <a:xfrm>
            <a:off x="4709150" y="1284650"/>
            <a:ext cx="3662100" cy="1390200"/>
          </a:xfrm>
          <a:prstGeom prst="rect">
            <a:avLst/>
          </a:prstGeom>
          <a:solidFill>
            <a:srgbClr val="D0DA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t>Leading KPIs</a:t>
            </a:r>
            <a:endParaRPr sz="1000"/>
          </a:p>
          <a:p>
            <a:pPr indent="0" lvl="0" marL="0" rtl="0" algn="l">
              <a:spcBef>
                <a:spcPts val="0"/>
              </a:spcBef>
              <a:spcAft>
                <a:spcPts val="0"/>
              </a:spcAft>
              <a:buNone/>
            </a:pPr>
            <a:r>
              <a:t/>
            </a:r>
            <a:endParaRPr sz="1000"/>
          </a:p>
          <a:p>
            <a:pPr indent="-292100" lvl="0" marL="457200" rtl="0" algn="l">
              <a:spcBef>
                <a:spcPts val="0"/>
              </a:spcBef>
              <a:spcAft>
                <a:spcPts val="0"/>
              </a:spcAft>
              <a:buSzPts val="1000"/>
              <a:buChar char="●"/>
            </a:pPr>
            <a:r>
              <a:rPr lang="en-GB" sz="1000"/>
              <a:t>Self service uptake</a:t>
            </a:r>
            <a:endParaRPr sz="1000"/>
          </a:p>
          <a:p>
            <a:pPr indent="-292100" lvl="0" marL="457200" rtl="0" algn="l">
              <a:spcBef>
                <a:spcPts val="0"/>
              </a:spcBef>
              <a:spcAft>
                <a:spcPts val="0"/>
              </a:spcAft>
              <a:buSzPts val="1000"/>
              <a:buChar char="●"/>
            </a:pPr>
            <a:r>
              <a:rPr lang="en-GB" sz="1000"/>
              <a:t>Data errors</a:t>
            </a:r>
            <a:endParaRPr sz="1000"/>
          </a:p>
          <a:p>
            <a:pPr indent="-292100" lvl="0" marL="457200" rtl="0" algn="l">
              <a:spcBef>
                <a:spcPts val="0"/>
              </a:spcBef>
              <a:spcAft>
                <a:spcPts val="0"/>
              </a:spcAft>
              <a:buSzPts val="1000"/>
              <a:buChar char="●"/>
            </a:pPr>
            <a:r>
              <a:rPr lang="en-GB" sz="1000"/>
              <a:t>Percentage complete onboarding</a:t>
            </a:r>
            <a:endParaRPr sz="1000"/>
          </a:p>
          <a:p>
            <a:pPr indent="-292100" lvl="0" marL="457200" rtl="0" algn="l">
              <a:spcBef>
                <a:spcPts val="0"/>
              </a:spcBef>
              <a:spcAft>
                <a:spcPts val="0"/>
              </a:spcAft>
              <a:buSzPts val="1000"/>
              <a:buChar char="●"/>
            </a:pPr>
            <a:r>
              <a:rPr lang="en-GB" sz="1000"/>
              <a:t>Employee Engagement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p:txBody>
      </p:sp>
      <p:sp>
        <p:nvSpPr>
          <p:cNvPr id="134" name="Google Shape;134;p22"/>
          <p:cNvSpPr/>
          <p:nvPr/>
        </p:nvSpPr>
        <p:spPr>
          <a:xfrm>
            <a:off x="4709150" y="2865575"/>
            <a:ext cx="3662100" cy="1493400"/>
          </a:xfrm>
          <a:prstGeom prst="rect">
            <a:avLst/>
          </a:prstGeom>
          <a:solidFill>
            <a:srgbClr val="D0DA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000"/>
              <a:t>Lagging KPIs</a:t>
            </a:r>
            <a:endParaRPr sz="1000"/>
          </a:p>
          <a:p>
            <a:pPr indent="0" lvl="0" marL="0" rtl="0" algn="l">
              <a:spcBef>
                <a:spcPts val="0"/>
              </a:spcBef>
              <a:spcAft>
                <a:spcPts val="0"/>
              </a:spcAft>
              <a:buNone/>
            </a:pPr>
            <a:r>
              <a:t/>
            </a:r>
            <a:endParaRPr sz="1000"/>
          </a:p>
          <a:p>
            <a:pPr indent="-292100" lvl="0" marL="457200" rtl="0" algn="l">
              <a:spcBef>
                <a:spcPts val="0"/>
              </a:spcBef>
              <a:spcAft>
                <a:spcPts val="0"/>
              </a:spcAft>
              <a:buSzPts val="1000"/>
              <a:buChar char="●"/>
            </a:pPr>
            <a:r>
              <a:rPr lang="en-GB" sz="1000"/>
              <a:t>Administration time </a:t>
            </a:r>
            <a:endParaRPr sz="1000"/>
          </a:p>
          <a:p>
            <a:pPr indent="-292100" lvl="0" marL="457200" rtl="0" algn="l">
              <a:spcBef>
                <a:spcPts val="0"/>
              </a:spcBef>
              <a:spcAft>
                <a:spcPts val="0"/>
              </a:spcAft>
              <a:buSzPts val="1000"/>
              <a:buChar char="●"/>
            </a:pPr>
            <a:r>
              <a:rPr lang="en-GB" sz="1000"/>
              <a:t>Time spent generating reports </a:t>
            </a:r>
            <a:endParaRPr sz="1000"/>
          </a:p>
          <a:p>
            <a:pPr indent="-292100" lvl="0" marL="457200" rtl="0" algn="l">
              <a:spcBef>
                <a:spcPts val="0"/>
              </a:spcBef>
              <a:spcAft>
                <a:spcPts val="0"/>
              </a:spcAft>
              <a:buSzPts val="1000"/>
              <a:buChar char="●"/>
            </a:pPr>
            <a:r>
              <a:rPr lang="en-GB" sz="1000"/>
              <a:t>Costs to conduct training </a:t>
            </a:r>
            <a:endParaRPr sz="1000"/>
          </a:p>
          <a:p>
            <a:pPr indent="-292100" lvl="0" marL="457200" rtl="0" algn="l">
              <a:spcBef>
                <a:spcPts val="0"/>
              </a:spcBef>
              <a:spcAft>
                <a:spcPts val="0"/>
              </a:spcAft>
              <a:buSzPts val="1000"/>
              <a:buChar char="●"/>
            </a:pPr>
            <a:r>
              <a:rPr lang="en-GB" sz="1000"/>
              <a:t>Days to onboard</a:t>
            </a:r>
            <a:endParaRPr sz="1000"/>
          </a:p>
          <a:p>
            <a:pPr indent="-292100" lvl="0" marL="457200" rtl="0" algn="l">
              <a:spcBef>
                <a:spcPts val="0"/>
              </a:spcBef>
              <a:spcAft>
                <a:spcPts val="0"/>
              </a:spcAft>
              <a:buSzPts val="1000"/>
              <a:buChar char="●"/>
            </a:pPr>
            <a:r>
              <a:rPr lang="en-GB" sz="1000"/>
              <a:t>Time spent entering employee data</a:t>
            </a:r>
            <a:endParaRPr sz="1000"/>
          </a:p>
          <a:p>
            <a:pPr indent="0" lvl="0" marL="0" rtl="0" algn="l">
              <a:spcBef>
                <a:spcPts val="0"/>
              </a:spcBef>
              <a:spcAft>
                <a:spcPts val="0"/>
              </a:spcAft>
              <a:buNone/>
            </a:pPr>
            <a:r>
              <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3"/>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 name="Google Shape;140;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FEATURES &amp; BENEFITS: GENERAL  </a:t>
            </a:r>
            <a:endParaRPr sz="2220"/>
          </a:p>
        </p:txBody>
      </p:sp>
      <p:graphicFrame>
        <p:nvGraphicFramePr>
          <p:cNvPr id="141" name="Google Shape;141;p23"/>
          <p:cNvGraphicFramePr/>
          <p:nvPr/>
        </p:nvGraphicFramePr>
        <p:xfrm>
          <a:off x="303850" y="2064875"/>
          <a:ext cx="3000000" cy="3000000"/>
        </p:xfrm>
        <a:graphic>
          <a:graphicData uri="http://schemas.openxmlformats.org/drawingml/2006/table">
            <a:tbl>
              <a:tblPr>
                <a:noFill/>
                <a:tableStyleId>{E8976670-8285-4AB9-BC38-5D9280921D3A}</a:tableStyleId>
              </a:tblPr>
              <a:tblGrid>
                <a:gridCol w="1704125"/>
                <a:gridCol w="1704125"/>
                <a:gridCol w="1704125"/>
                <a:gridCol w="1704125"/>
                <a:gridCol w="1704125"/>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tc>
                <a:tc>
                  <a:txBody>
                    <a:bodyPr/>
                    <a:lstStyle/>
                    <a:p>
                      <a:pPr indent="-279400" lvl="0" marL="457200" rtl="0" algn="l">
                        <a:spcBef>
                          <a:spcPts val="0"/>
                        </a:spcBef>
                        <a:spcAft>
                          <a:spcPts val="0"/>
                        </a:spcAft>
                        <a:buSzPts val="800"/>
                        <a:buChar char="●"/>
                      </a:pPr>
                      <a:r>
                        <a:rPr lang="en-GB" sz="800"/>
                        <a:t>One source of truth for HR data across multiple modules by one vendor</a:t>
                      </a:r>
                      <a:endParaRPr sz="800"/>
                    </a:p>
                    <a:p>
                      <a:pPr indent="-279400" lvl="0" marL="457200" rtl="0" algn="l">
                        <a:spcBef>
                          <a:spcPts val="0"/>
                        </a:spcBef>
                        <a:spcAft>
                          <a:spcPts val="0"/>
                        </a:spcAft>
                        <a:buSzPts val="800"/>
                        <a:buChar char="●"/>
                      </a:pPr>
                      <a:r>
                        <a:rPr lang="en-GB" sz="800"/>
                        <a:t>Self-management available as software is accessible anytime, anywhere</a:t>
                      </a:r>
                      <a:endParaRPr sz="800"/>
                    </a:p>
                    <a:p>
                      <a:pPr indent="-279400" lvl="0" marL="457200" rtl="0" algn="l">
                        <a:spcBef>
                          <a:spcPts val="0"/>
                        </a:spcBef>
                        <a:spcAft>
                          <a:spcPts val="0"/>
                        </a:spcAft>
                        <a:buSzPts val="800"/>
                        <a:buChar char="●"/>
                      </a:pPr>
                      <a:r>
                        <a:rPr lang="en-GB" sz="800"/>
                        <a:t>Mitigated compliance risks</a:t>
                      </a:r>
                      <a:endParaRPr sz="800"/>
                    </a:p>
                    <a:p>
                      <a:pPr indent="-279400" lvl="0" marL="457200" rtl="0" algn="l">
                        <a:spcBef>
                          <a:spcPts val="0"/>
                        </a:spcBef>
                        <a:spcAft>
                          <a:spcPts val="0"/>
                        </a:spcAft>
                        <a:buSzPts val="800"/>
                        <a:buChar char="●"/>
                      </a:pPr>
                      <a:r>
                        <a:rPr lang="en-GB" sz="800"/>
                        <a:t>Highly trained staff </a:t>
                      </a:r>
                      <a:endParaRPr sz="800"/>
                    </a:p>
                    <a:p>
                      <a:pPr indent="0" lvl="0" marL="0" rtl="0" algn="l">
                        <a:spcBef>
                          <a:spcPts val="0"/>
                        </a:spcBef>
                        <a:spcAft>
                          <a:spcPts val="0"/>
                        </a:spcAft>
                        <a:buNone/>
                      </a:pPr>
                      <a:r>
                        <a:t/>
                      </a:r>
                      <a:endParaRPr sz="800"/>
                    </a:p>
                  </a:txBody>
                  <a:tcPr marT="0" marB="0" marR="91425" marL="91425"/>
                </a:tc>
                <a:tc>
                  <a:txBody>
                    <a:bodyPr/>
                    <a:lstStyle/>
                    <a:p>
                      <a:pPr indent="-279400" lvl="0" marL="457200" rtl="0" algn="l">
                        <a:spcBef>
                          <a:spcPts val="0"/>
                        </a:spcBef>
                        <a:spcAft>
                          <a:spcPts val="0"/>
                        </a:spcAft>
                        <a:buSzPts val="800"/>
                        <a:buChar char="●"/>
                      </a:pPr>
                      <a:r>
                        <a:rPr lang="en-GB" sz="800"/>
                        <a:t>Streamlined employee experience from recruitment to retire</a:t>
                      </a:r>
                      <a:endParaRPr sz="800"/>
                    </a:p>
                    <a:p>
                      <a:pPr indent="-279400" lvl="0" marL="457200" rtl="0" algn="l">
                        <a:spcBef>
                          <a:spcPts val="0"/>
                        </a:spcBef>
                        <a:spcAft>
                          <a:spcPts val="0"/>
                        </a:spcAft>
                        <a:buSzPts val="800"/>
                        <a:buChar char="●"/>
                      </a:pPr>
                      <a:r>
                        <a:rPr lang="en-GB" sz="800"/>
                        <a:t>Frees time for HR to become a strategic partner for the business </a:t>
                      </a:r>
                      <a:endParaRPr sz="800"/>
                    </a:p>
                    <a:p>
                      <a:pPr indent="-279400" lvl="0" marL="457200" rtl="0" algn="l">
                        <a:spcBef>
                          <a:spcPts val="0"/>
                        </a:spcBef>
                        <a:spcAft>
                          <a:spcPts val="0"/>
                        </a:spcAft>
                        <a:buSzPts val="800"/>
                        <a:buChar char="●"/>
                      </a:pPr>
                      <a:r>
                        <a:rPr lang="en-GB" sz="800"/>
                        <a:t>Improved productivity for employees</a:t>
                      </a:r>
                      <a:endParaRPr sz="800"/>
                    </a:p>
                    <a:p>
                      <a:pPr indent="-279400" lvl="0" marL="457200" rtl="0" algn="l">
                        <a:spcBef>
                          <a:spcPts val="0"/>
                        </a:spcBef>
                        <a:spcAft>
                          <a:spcPts val="0"/>
                        </a:spcAft>
                        <a:buSzPts val="800"/>
                        <a:buChar char="●"/>
                      </a:pPr>
                      <a:r>
                        <a:rPr lang="en-GB" sz="800"/>
                        <a:t>Detailed analytics and reporting</a:t>
                      </a:r>
                      <a:endParaRPr sz="800"/>
                    </a:p>
                    <a:p>
                      <a:pPr indent="-279400" lvl="0" marL="457200" rtl="0" algn="l">
                        <a:spcBef>
                          <a:spcPts val="0"/>
                        </a:spcBef>
                        <a:spcAft>
                          <a:spcPts val="0"/>
                        </a:spcAft>
                        <a:buSzPts val="800"/>
                        <a:buChar char="●"/>
                      </a:pPr>
                      <a:r>
                        <a:rPr lang="en-GB" sz="800"/>
                        <a:t>Increased staff engagement</a:t>
                      </a:r>
                      <a:endParaRPr sz="800"/>
                    </a:p>
                    <a:p>
                      <a:pPr indent="0" lvl="0" marL="0" rtl="0" algn="l">
                        <a:spcBef>
                          <a:spcPts val="0"/>
                        </a:spcBef>
                        <a:spcAft>
                          <a:spcPts val="0"/>
                        </a:spcAft>
                        <a:buNone/>
                      </a:pPr>
                      <a:r>
                        <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 &gt;</a:t>
                      </a:r>
                      <a:endParaRPr i="1" sz="800">
                        <a:solidFill>
                          <a:srgbClr val="1C4BF6"/>
                        </a:solidFill>
                      </a:endParaRPr>
                    </a:p>
                  </a:txBody>
                  <a:tcPr marT="0" marB="0" marR="91425" marL="91425"/>
                </a:tc>
              </a:tr>
              <a:tr h="381000">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the main benefits of the solution.&gt;</a:t>
                      </a:r>
                      <a:endParaRPr i="1" sz="800">
                        <a:solidFill>
                          <a:srgbClr val="1C4BF6"/>
                        </a:solidFill>
                      </a:endParaRPr>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tc>
              </a:tr>
            </a:tbl>
          </a:graphicData>
        </a:graphic>
      </p:graphicFrame>
      <p:sp>
        <p:nvSpPr>
          <p:cNvPr id="142" name="Google Shape;142;p23"/>
          <p:cNvSpPr txBox="1"/>
          <p:nvPr>
            <p:ph idx="1" type="body"/>
          </p:nvPr>
        </p:nvSpPr>
        <p:spPr>
          <a:xfrm>
            <a:off x="303863" y="1564900"/>
            <a:ext cx="8520600" cy="3621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Clr>
                <a:srgbClr val="000000"/>
              </a:buClr>
              <a:buSzPts val="304"/>
              <a:buFont typeface="Arial"/>
              <a:buNone/>
            </a:pPr>
            <a:r>
              <a:rPr i="1" lang="en-GB" sz="800">
                <a:solidFill>
                  <a:srgbClr val="1C4BF6"/>
                </a:solidFill>
              </a:rPr>
              <a:t>&lt;List the considered options and outline the features and benefits of each solution and how they will improve your organisation’s productivity, efficiency and /or effectiveness as well as any concerns. A table has been provided the general features and benefits as well as for specific function areas ie. payroll, recruitment etc&gt;</a:t>
            </a:r>
            <a:endParaRPr i="1" sz="800">
              <a:solidFill>
                <a:srgbClr val="1C4BF6"/>
              </a:solidFill>
            </a:endParaRPr>
          </a:p>
          <a:p>
            <a:pPr indent="0" lvl="0" marL="0" rtl="0" algn="l">
              <a:lnSpc>
                <a:spcPct val="85000"/>
              </a:lnSpc>
              <a:spcBef>
                <a:spcPts val="1200"/>
              </a:spcBef>
              <a:spcAft>
                <a:spcPts val="1200"/>
              </a:spcAft>
              <a:buClr>
                <a:schemeClr val="dk1"/>
              </a:buClr>
              <a:buSzPts val="304"/>
              <a:buFont typeface="Arial"/>
              <a:buNone/>
            </a:pPr>
            <a:r>
              <a:t/>
            </a:r>
            <a:endParaRPr sz="800"/>
          </a:p>
        </p:txBody>
      </p:sp>
      <p:sp>
        <p:nvSpPr>
          <p:cNvPr id="143" name="Google Shape;143;p23"/>
          <p:cNvSpPr txBox="1"/>
          <p:nvPr/>
        </p:nvSpPr>
        <p:spPr>
          <a:xfrm>
            <a:off x="303863" y="1105000"/>
            <a:ext cx="8520600" cy="5772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1200"/>
              </a:spcAft>
              <a:buClr>
                <a:schemeClr val="dk1"/>
              </a:buClr>
              <a:buSzPts val="304"/>
              <a:buFont typeface="Arial"/>
              <a:buNone/>
            </a:pPr>
            <a:r>
              <a:rPr lang="en-GB" sz="1000">
                <a:solidFill>
                  <a:schemeClr val="dk2"/>
                </a:solidFill>
              </a:rPr>
              <a:t>Many features of the ELMO solution will enable </a:t>
            </a:r>
            <a:r>
              <a:rPr lang="en-GB" sz="1000">
                <a:solidFill>
                  <a:schemeClr val="dk2"/>
                </a:solidFill>
                <a:highlight>
                  <a:srgbClr val="27AF5A"/>
                </a:highlight>
              </a:rPr>
              <a:t>[COMPANY NAME]</a:t>
            </a:r>
            <a:r>
              <a:rPr lang="en-GB" sz="1000">
                <a:solidFill>
                  <a:schemeClr val="dk2"/>
                </a:solidFill>
              </a:rPr>
              <a:t> to meet its business goals. With the help of automation, HR will be able to streamline processes which will have a positive impact on the business overall. Below are the benefits </a:t>
            </a:r>
            <a:r>
              <a:rPr lang="en-GB" sz="1000">
                <a:solidFill>
                  <a:schemeClr val="dk2"/>
                </a:solidFill>
                <a:highlight>
                  <a:srgbClr val="27AF5A"/>
                </a:highlight>
              </a:rPr>
              <a:t>[COMPANY NAME]</a:t>
            </a:r>
            <a:r>
              <a:rPr lang="en-GB" sz="1000">
                <a:solidFill>
                  <a:schemeClr val="dk2"/>
                </a:solidFill>
              </a:rPr>
              <a:t> can expect from implementing the ELMO HRIS solution, this has been outlined generally and according to each HR function area which will be positively impacted. </a:t>
            </a:r>
            <a:endParaRPr sz="20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4"/>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990"/>
              <a:buFont typeface="Arial"/>
              <a:buNone/>
            </a:pPr>
            <a:r>
              <a:rPr lang="en-GB" sz="2220"/>
              <a:t>FEATURES &amp; BENEFITS: HR CORE &amp; ANALYTICS</a:t>
            </a:r>
            <a:endParaRPr sz="2220"/>
          </a:p>
        </p:txBody>
      </p:sp>
      <p:graphicFrame>
        <p:nvGraphicFramePr>
          <p:cNvPr id="150" name="Google Shape;150;p24"/>
          <p:cNvGraphicFramePr/>
          <p:nvPr/>
        </p:nvGraphicFramePr>
        <p:xfrm>
          <a:off x="311688" y="1277900"/>
          <a:ext cx="3000000" cy="3000000"/>
        </p:xfrm>
        <a:graphic>
          <a:graphicData uri="http://schemas.openxmlformats.org/drawingml/2006/table">
            <a:tbl>
              <a:tblPr>
                <a:noFill/>
                <a:tableStyleId>{E8976670-8285-4AB9-BC38-5D9280921D3A}</a:tableStyleId>
              </a:tblPr>
              <a:tblGrid>
                <a:gridCol w="1704125"/>
                <a:gridCol w="1704125"/>
                <a:gridCol w="1704125"/>
                <a:gridCol w="1704125"/>
                <a:gridCol w="1704125"/>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tc>
                <a:tc>
                  <a:txBody>
                    <a:bodyPr/>
                    <a:lstStyle/>
                    <a:p>
                      <a:pPr indent="-279400" lvl="0" marL="457200" rtl="0" algn="l">
                        <a:spcBef>
                          <a:spcPts val="0"/>
                        </a:spcBef>
                        <a:spcAft>
                          <a:spcPts val="0"/>
                        </a:spcAft>
                        <a:buSzPts val="800"/>
                        <a:buChar char="●"/>
                      </a:pPr>
                      <a:r>
                        <a:rPr lang="en-GB" sz="800"/>
                        <a:t>Centralise people management data and provide self-service tools for employees and managers to review and update their own personal data</a:t>
                      </a:r>
                      <a:endParaRPr sz="800"/>
                    </a:p>
                    <a:p>
                      <a:pPr indent="-279400" lvl="0" marL="457200" rtl="0" algn="l">
                        <a:spcBef>
                          <a:spcPts val="0"/>
                        </a:spcBef>
                        <a:spcAft>
                          <a:spcPts val="0"/>
                        </a:spcAft>
                        <a:buSzPts val="800"/>
                        <a:buChar char="●"/>
                      </a:pPr>
                      <a:r>
                        <a:rPr lang="en-GB" sz="800"/>
                        <a:t>Ability to view and print org charts, including roles, reporting lines and profile details</a:t>
                      </a:r>
                      <a:endParaRPr sz="800"/>
                    </a:p>
                    <a:p>
                      <a:pPr indent="-279400" lvl="0" marL="457200" rtl="0" algn="l">
                        <a:spcBef>
                          <a:spcPts val="0"/>
                        </a:spcBef>
                        <a:spcAft>
                          <a:spcPts val="0"/>
                        </a:spcAft>
                        <a:buSzPts val="800"/>
                        <a:buChar char="●"/>
                      </a:pPr>
                      <a:r>
                        <a:rPr lang="en-GB" sz="800"/>
                        <a:t>Access employee information, such as position history, and utilise team analytics and dashboards</a:t>
                      </a:r>
                      <a:endParaRPr sz="800"/>
                    </a:p>
                    <a:p>
                      <a:pPr indent="0" lvl="0" marL="0" rtl="0" algn="l">
                        <a:spcBef>
                          <a:spcPts val="0"/>
                        </a:spcBef>
                        <a:spcAft>
                          <a:spcPts val="0"/>
                        </a:spcAft>
                        <a:buNone/>
                      </a:pPr>
                      <a:r>
                        <a:t/>
                      </a:r>
                      <a:endParaRPr sz="800"/>
                    </a:p>
                  </a:txBody>
                  <a:tcPr marT="0" marB="0" marR="91425" marL="91425"/>
                </a:tc>
                <a:tc>
                  <a:txBody>
                    <a:bodyPr/>
                    <a:lstStyle/>
                    <a:p>
                      <a:pPr indent="-279400" lvl="0" marL="457200" rtl="0" algn="l">
                        <a:spcBef>
                          <a:spcPts val="0"/>
                        </a:spcBef>
                        <a:spcAft>
                          <a:spcPts val="0"/>
                        </a:spcAft>
                        <a:buSzPts val="800"/>
                        <a:buChar char="●"/>
                      </a:pPr>
                      <a:r>
                        <a:rPr lang="en-GB" sz="800"/>
                        <a:t>Self-service: Employees can request and check leave balance; plan and forecast future leave; check payslips and payment summaries</a:t>
                      </a:r>
                      <a:endParaRPr sz="800"/>
                    </a:p>
                    <a:p>
                      <a:pPr indent="-279400" lvl="0" marL="457200" rtl="0" algn="l">
                        <a:spcBef>
                          <a:spcPts val="0"/>
                        </a:spcBef>
                        <a:spcAft>
                          <a:spcPts val="0"/>
                        </a:spcAft>
                        <a:buSzPts val="800"/>
                        <a:buChar char="●"/>
                      </a:pPr>
                      <a:r>
                        <a:rPr lang="en-GB" sz="800"/>
                        <a:t>Centralised data, accessible from anywhere, from any device, at any time</a:t>
                      </a:r>
                      <a:endParaRPr sz="800"/>
                    </a:p>
                    <a:p>
                      <a:pPr indent="0" lvl="0" marL="457200" rtl="0" algn="l">
                        <a:spcBef>
                          <a:spcPts val="0"/>
                        </a:spcBef>
                        <a:spcAft>
                          <a:spcPts val="0"/>
                        </a:spcAft>
                        <a:buNone/>
                      </a:pPr>
                      <a:r>
                        <a:t/>
                      </a:r>
                      <a:endParaRPr sz="800"/>
                    </a:p>
                    <a:p>
                      <a:pPr indent="0" lvl="0" marL="0" rtl="0" algn="l">
                        <a:spcBef>
                          <a:spcPts val="0"/>
                        </a:spcBef>
                        <a:spcAft>
                          <a:spcPts val="0"/>
                        </a:spcAft>
                        <a:buNone/>
                      </a:pPr>
                      <a:r>
                        <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 &gt;</a:t>
                      </a:r>
                      <a:endParaRPr i="1" sz="800">
                        <a:solidFill>
                          <a:srgbClr val="1C4BF6"/>
                        </a:solidFill>
                      </a:endParaRPr>
                    </a:p>
                  </a:txBody>
                  <a:tcPr marT="0" marB="0" marR="91425" marL="91425">
                    <a:lnB cap="flat" cmpd="sng" w="9525">
                      <a:solidFill>
                        <a:srgbClr val="9E9E9E"/>
                      </a:solidFill>
                      <a:prstDash val="solid"/>
                      <a:round/>
                      <a:headEnd len="sm" w="sm" type="none"/>
                      <a:tailEnd len="sm" w="sm" type="none"/>
                    </a:lnB>
                  </a:tcPr>
                </a:tc>
              </a:tr>
              <a:tr h="508075">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&lt;List the main benefits of the existing system.&gt;</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 name="Google Shape;156;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FEATURES &amp; BENEFITS: PAYROLL</a:t>
            </a:r>
            <a:endParaRPr sz="2220"/>
          </a:p>
        </p:txBody>
      </p:sp>
      <p:graphicFrame>
        <p:nvGraphicFramePr>
          <p:cNvPr id="157" name="Google Shape;157;p25"/>
          <p:cNvGraphicFramePr/>
          <p:nvPr/>
        </p:nvGraphicFramePr>
        <p:xfrm>
          <a:off x="311688" y="1277900"/>
          <a:ext cx="3000000" cy="3000000"/>
        </p:xfrm>
        <a:graphic>
          <a:graphicData uri="http://schemas.openxmlformats.org/drawingml/2006/table">
            <a:tbl>
              <a:tblPr>
                <a:noFill/>
                <a:tableStyleId>{E8976670-8285-4AB9-BC38-5D9280921D3A}</a:tableStyleId>
              </a:tblPr>
              <a:tblGrid>
                <a:gridCol w="1704125"/>
                <a:gridCol w="1704125"/>
                <a:gridCol w="1704125"/>
                <a:gridCol w="1704125"/>
                <a:gridCol w="1704125"/>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tc>
                <a:tc>
                  <a:txBody>
                    <a:bodyPr/>
                    <a:lstStyle/>
                    <a:p>
                      <a:pPr indent="-279400" lvl="0" marL="457200" rtl="0" algn="l">
                        <a:spcBef>
                          <a:spcPts val="0"/>
                        </a:spcBef>
                        <a:spcAft>
                          <a:spcPts val="0"/>
                        </a:spcAft>
                        <a:buSzPts val="800"/>
                        <a:buChar char="●"/>
                      </a:pPr>
                      <a:r>
                        <a:rPr lang="en-GB" sz="800"/>
                        <a:t>Employee and manager self-service: Ability to update p</a:t>
                      </a:r>
                      <a:r>
                        <a:rPr lang="en-GB" sz="800">
                          <a:solidFill>
                            <a:schemeClr val="dk1"/>
                          </a:solidFill>
                        </a:rPr>
                        <a:t>ersonal bank account, </a:t>
                      </a:r>
                      <a:r>
                        <a:rPr lang="en-GB" sz="800">
                          <a:solidFill>
                            <a:schemeClr val="dk1"/>
                          </a:solidFill>
                          <a:highlight>
                            <a:srgbClr val="27AF5A"/>
                          </a:highlight>
                        </a:rPr>
                        <a:t>[superannuation / KiwiSaver] </a:t>
                      </a:r>
                      <a:r>
                        <a:rPr lang="en-GB" sz="800">
                          <a:solidFill>
                            <a:schemeClr val="dk1"/>
                          </a:solidFill>
                        </a:rPr>
                        <a:t>and </a:t>
                      </a:r>
                      <a:r>
                        <a:rPr lang="en-GB" sz="800">
                          <a:solidFill>
                            <a:schemeClr val="dk1"/>
                          </a:solidFill>
                          <a:highlight>
                            <a:srgbClr val="27AF5A"/>
                          </a:highlight>
                        </a:rPr>
                        <a:t>[tax file / IRD details]</a:t>
                      </a:r>
                      <a:r>
                        <a:rPr lang="en-GB" sz="800">
                          <a:solidFill>
                            <a:schemeClr val="dk1"/>
                          </a:solidFill>
                        </a:rPr>
                        <a:t>, access payslips and manage leave</a:t>
                      </a:r>
                      <a:endParaRPr sz="800">
                        <a:solidFill>
                          <a:schemeClr val="dk1"/>
                        </a:solidFill>
                      </a:endParaRPr>
                    </a:p>
                    <a:p>
                      <a:pPr indent="-279400" lvl="0" marL="457200" rtl="0" algn="l">
                        <a:spcBef>
                          <a:spcPts val="0"/>
                        </a:spcBef>
                        <a:spcAft>
                          <a:spcPts val="0"/>
                        </a:spcAft>
                        <a:buClr>
                          <a:schemeClr val="dk1"/>
                        </a:buClr>
                        <a:buSzPts val="800"/>
                        <a:buChar char="●"/>
                      </a:pPr>
                      <a:r>
                        <a:rPr lang="en-GB" sz="800">
                          <a:solidFill>
                            <a:schemeClr val="dk1"/>
                          </a:solidFill>
                          <a:highlight>
                            <a:srgbClr val="27AF5A"/>
                          </a:highlight>
                        </a:rPr>
                        <a:t>[Single Touch Payroll (STP) and SuperStream (AU) / Payday Filing and KiwiSaver (NZ)]</a:t>
                      </a:r>
                      <a:r>
                        <a:rPr lang="en-GB" sz="800">
                          <a:solidFill>
                            <a:schemeClr val="dk1"/>
                          </a:solidFill>
                        </a:rPr>
                        <a:t> compliant</a:t>
                      </a:r>
                      <a:endParaRPr sz="800">
                        <a:solidFill>
                          <a:schemeClr val="dk1"/>
                        </a:solidFill>
                      </a:endParaRPr>
                    </a:p>
                    <a:p>
                      <a:pPr indent="-279400" lvl="0" marL="457200" rtl="0" algn="l">
                        <a:spcBef>
                          <a:spcPts val="0"/>
                        </a:spcBef>
                        <a:spcAft>
                          <a:spcPts val="0"/>
                        </a:spcAft>
                        <a:buSzPts val="800"/>
                        <a:buChar char="●"/>
                      </a:pPr>
                      <a:r>
                        <a:rPr lang="en-GB" sz="800">
                          <a:solidFill>
                            <a:schemeClr val="dk1"/>
                          </a:solidFill>
                        </a:rPr>
                        <a:t>Ability to make e</a:t>
                      </a:r>
                      <a:r>
                        <a:rPr lang="en-GB" sz="800"/>
                        <a:t>asy employee payments with standard bank files</a:t>
                      </a:r>
                      <a:endParaRPr sz="800"/>
                    </a:p>
                    <a:p>
                      <a:pPr indent="0" lvl="0" marL="0" rtl="0" algn="l">
                        <a:spcBef>
                          <a:spcPts val="0"/>
                        </a:spcBef>
                        <a:spcAft>
                          <a:spcPts val="0"/>
                        </a:spcAft>
                        <a:buNone/>
                      </a:pPr>
                      <a:r>
                        <a:t/>
                      </a:r>
                      <a:endParaRPr sz="800"/>
                    </a:p>
                  </a:txBody>
                  <a:tcPr marT="0" marB="0" marR="91425" marL="91425"/>
                </a:tc>
                <a:tc>
                  <a:txBody>
                    <a:bodyPr/>
                    <a:lstStyle/>
                    <a:p>
                      <a:pPr indent="-279400" lvl="0" marL="457200" rtl="0" algn="l">
                        <a:spcBef>
                          <a:spcPts val="0"/>
                        </a:spcBef>
                        <a:spcAft>
                          <a:spcPts val="0"/>
                        </a:spcAft>
                        <a:buSzPts val="800"/>
                        <a:buChar char="●"/>
                      </a:pPr>
                      <a:r>
                        <a:rPr lang="en-GB" sz="800"/>
                        <a:t>Tailored reporting with ability to generate audit, variance, tax, compliance and other reports to spot trends or anomalies</a:t>
                      </a:r>
                      <a:endParaRPr sz="800"/>
                    </a:p>
                    <a:p>
                      <a:pPr indent="-279400" lvl="0" marL="457200" rtl="0" algn="l">
                        <a:spcBef>
                          <a:spcPts val="0"/>
                        </a:spcBef>
                        <a:spcAft>
                          <a:spcPts val="0"/>
                        </a:spcAft>
                        <a:buSzPts val="800"/>
                        <a:buChar char="●"/>
                      </a:pPr>
                      <a:r>
                        <a:rPr lang="en-GB" sz="800"/>
                        <a:t>Ability to export accounting journals</a:t>
                      </a:r>
                      <a:endParaRPr sz="800"/>
                    </a:p>
                    <a:p>
                      <a:pPr indent="-279400" lvl="0" marL="457200" rtl="0" algn="l">
                        <a:spcBef>
                          <a:spcPts val="0"/>
                        </a:spcBef>
                        <a:spcAft>
                          <a:spcPts val="0"/>
                        </a:spcAft>
                        <a:buSzPts val="800"/>
                        <a:buChar char="●"/>
                      </a:pPr>
                      <a:r>
                        <a:rPr lang="en-GB" sz="800"/>
                        <a:t>Ability to manage employees across one or multiple payroll cycles with flexibility to run standard or ad-hoc payroll, any time</a:t>
                      </a:r>
                      <a:endParaRPr sz="800"/>
                    </a:p>
                    <a:p>
                      <a:pPr indent="0" lvl="0" marL="0" rtl="0" algn="l">
                        <a:spcBef>
                          <a:spcPts val="0"/>
                        </a:spcBef>
                        <a:spcAft>
                          <a:spcPts val="0"/>
                        </a:spcAft>
                        <a:buNone/>
                      </a:pPr>
                      <a:r>
                        <a:t/>
                      </a:r>
                      <a:endParaRPr sz="800"/>
                    </a:p>
                  </a:txBody>
                  <a:tcPr marT="0" marB="0" marR="91425" marL="91425"/>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 &gt;</a:t>
                      </a:r>
                      <a:endParaRPr i="1" sz="800">
                        <a:solidFill>
                          <a:srgbClr val="1C4BF6"/>
                        </a:solidFill>
                      </a:endParaRPr>
                    </a:p>
                  </a:txBody>
                  <a:tcPr marT="0" marB="0" marR="91425" marL="91425">
                    <a:lnB cap="flat" cmpd="sng" w="9525">
                      <a:solidFill>
                        <a:srgbClr val="9E9E9E"/>
                      </a:solidFill>
                      <a:prstDash val="solid"/>
                      <a:round/>
                      <a:headEnd len="sm" w="sm" type="none"/>
                      <a:tailEnd len="sm" w="sm" type="none"/>
                    </a:lnB>
                  </a:tcPr>
                </a:tc>
              </a:tr>
              <a:tr h="508075">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&lt;List the main benefits of the existing system.&gt;</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6"/>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163" name="Google Shape;163;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FEATURES &amp; BENEFITS: RECRUITMENT</a:t>
            </a:r>
            <a:endParaRPr sz="2220"/>
          </a:p>
        </p:txBody>
      </p:sp>
      <p:graphicFrame>
        <p:nvGraphicFramePr>
          <p:cNvPr id="164" name="Google Shape;164;p26"/>
          <p:cNvGraphicFramePr/>
          <p:nvPr/>
        </p:nvGraphicFramePr>
        <p:xfrm>
          <a:off x="303850" y="1135500"/>
          <a:ext cx="3000000" cy="3000000"/>
        </p:xfrm>
        <a:graphic>
          <a:graphicData uri="http://schemas.openxmlformats.org/drawingml/2006/table">
            <a:tbl>
              <a:tblPr>
                <a:noFill/>
                <a:tableStyleId>{E8976670-8285-4AB9-BC38-5D9280921D3A}</a:tableStyleId>
              </a:tblPr>
              <a:tblGrid>
                <a:gridCol w="751650"/>
                <a:gridCol w="1259100"/>
                <a:gridCol w="3415700"/>
                <a:gridCol w="1811625"/>
                <a:gridCol w="1282550"/>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Configurable Requisition and Recruitment workflow manager, including the ability to customise requisition management, screening, shortlisting,</a:t>
                      </a:r>
                      <a:endParaRPr sz="800"/>
                    </a:p>
                    <a:p>
                      <a:pPr indent="0" lvl="0" marL="457200" rtl="0" algn="l">
                        <a:spcBef>
                          <a:spcPts val="0"/>
                        </a:spcBef>
                        <a:spcAft>
                          <a:spcPts val="0"/>
                        </a:spcAft>
                        <a:buNone/>
                      </a:pPr>
                      <a:r>
                        <a:rPr lang="en-GB" sz="800"/>
                        <a:t>interviews and offer processes</a:t>
                      </a:r>
                      <a:endParaRPr sz="800"/>
                    </a:p>
                    <a:p>
                      <a:pPr indent="-279400" lvl="0" marL="457200" rtl="0" algn="l">
                        <a:spcBef>
                          <a:spcPts val="0"/>
                        </a:spcBef>
                        <a:spcAft>
                          <a:spcPts val="0"/>
                        </a:spcAft>
                        <a:buSzPts val="800"/>
                        <a:buChar char="●"/>
                      </a:pPr>
                      <a:r>
                        <a:rPr lang="en-GB" sz="800"/>
                        <a:t>Build, store and search candidate profiles allowing the utilisation of existing talent through centralised internal and external talent pools and automated application filtering</a:t>
                      </a:r>
                      <a:endParaRPr sz="800"/>
                    </a:p>
                    <a:p>
                      <a:pPr indent="-279400" lvl="0" marL="457200" rtl="0" algn="l">
                        <a:spcBef>
                          <a:spcPts val="0"/>
                        </a:spcBef>
                        <a:spcAft>
                          <a:spcPts val="0"/>
                        </a:spcAft>
                        <a:buSzPts val="800"/>
                        <a:buChar char="●"/>
                      </a:pPr>
                      <a:r>
                        <a:rPr lang="en-GB" sz="800"/>
                        <a:t>Configurable application forms, with the ability to change application structures at a role level (if required)</a:t>
                      </a:r>
                      <a:endParaRPr sz="800"/>
                    </a:p>
                    <a:p>
                      <a:pPr indent="-279400" lvl="0" marL="457200" rtl="0" algn="l">
                        <a:spcBef>
                          <a:spcPts val="0"/>
                        </a:spcBef>
                        <a:spcAft>
                          <a:spcPts val="0"/>
                        </a:spcAft>
                        <a:buSzPts val="800"/>
                        <a:buChar char="●"/>
                      </a:pPr>
                      <a:r>
                        <a:rPr lang="en-GB" sz="800"/>
                        <a:t>Provide consistent, amazing candidate experiences through interview scheduling and guides</a:t>
                      </a:r>
                      <a:endParaRPr sz="800"/>
                    </a:p>
                    <a:p>
                      <a:pPr indent="-279400" lvl="0" marL="457200" rtl="0" algn="l">
                        <a:spcBef>
                          <a:spcPts val="0"/>
                        </a:spcBef>
                        <a:spcAft>
                          <a:spcPts val="0"/>
                        </a:spcAft>
                        <a:buSzPts val="800"/>
                        <a:buChar char="●"/>
                      </a:pPr>
                      <a:r>
                        <a:rPr lang="en-GB" sz="800"/>
                        <a:t>Streamline Job Advertisement through integrated external job boards</a:t>
                      </a:r>
                      <a:endParaRPr sz="800"/>
                    </a:p>
                    <a:p>
                      <a:pPr indent="-279400" lvl="0" marL="457200" rtl="0" algn="l">
                        <a:spcBef>
                          <a:spcPts val="0"/>
                        </a:spcBef>
                        <a:spcAft>
                          <a:spcPts val="0"/>
                        </a:spcAft>
                        <a:buSzPts val="800"/>
                        <a:buChar char="●"/>
                      </a:pPr>
                      <a:r>
                        <a:rPr lang="en-GB" sz="800"/>
                        <a:t>Offer management including internal approval, through to digital contract generation and acceptance/declination</a:t>
                      </a:r>
                      <a:endParaRPr sz="800"/>
                    </a:p>
                    <a:p>
                      <a:pPr indent="-279400" lvl="0" marL="457200" rtl="0" algn="l">
                        <a:spcBef>
                          <a:spcPts val="0"/>
                        </a:spcBef>
                        <a:spcAft>
                          <a:spcPts val="0"/>
                        </a:spcAft>
                        <a:buSzPts val="800"/>
                        <a:buChar char="●"/>
                      </a:pPr>
                      <a:r>
                        <a:rPr lang="en-GB" sz="800"/>
                        <a:t>Automation of critical notification and communications via email and SMS</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Attract more candidates to advertised roles</a:t>
                      </a:r>
                      <a:endParaRPr sz="800"/>
                    </a:p>
                    <a:p>
                      <a:pPr indent="-279400" lvl="0" marL="457200" rtl="0" algn="l">
                        <a:spcBef>
                          <a:spcPts val="0"/>
                        </a:spcBef>
                        <a:spcAft>
                          <a:spcPts val="0"/>
                        </a:spcAft>
                        <a:buSzPts val="800"/>
                        <a:buChar char="●"/>
                      </a:pPr>
                      <a:r>
                        <a:rPr lang="en-GB" sz="800"/>
                        <a:t>Reduction in time spent on screening unsuitable candidates</a:t>
                      </a:r>
                      <a:endParaRPr sz="800"/>
                    </a:p>
                    <a:p>
                      <a:pPr indent="-279400" lvl="0" marL="457200" rtl="0" algn="l">
                        <a:spcBef>
                          <a:spcPts val="0"/>
                        </a:spcBef>
                        <a:spcAft>
                          <a:spcPts val="0"/>
                        </a:spcAft>
                        <a:buSzPts val="800"/>
                        <a:buChar char="●"/>
                      </a:pPr>
                      <a:r>
                        <a:rPr lang="en-GB" sz="800"/>
                        <a:t>Increased speed of recruitment</a:t>
                      </a:r>
                      <a:endParaRPr sz="800"/>
                    </a:p>
                    <a:p>
                      <a:pPr indent="-279400" lvl="0" marL="457200" rtl="0" algn="l">
                        <a:spcBef>
                          <a:spcPts val="0"/>
                        </a:spcBef>
                        <a:spcAft>
                          <a:spcPts val="0"/>
                        </a:spcAft>
                        <a:buSzPts val="800"/>
                        <a:buChar char="●"/>
                      </a:pPr>
                      <a:r>
                        <a:rPr lang="en-GB" sz="800"/>
                        <a:t>Reduction in cost on advertisement</a:t>
                      </a:r>
                      <a:endParaRPr sz="800"/>
                    </a:p>
                    <a:p>
                      <a:pPr indent="-279400" lvl="0" marL="457200" rtl="0" algn="l">
                        <a:spcBef>
                          <a:spcPts val="0"/>
                        </a:spcBef>
                        <a:spcAft>
                          <a:spcPts val="0"/>
                        </a:spcAft>
                        <a:buSzPts val="800"/>
                        <a:buChar char="●"/>
                      </a:pPr>
                      <a:r>
                        <a:rPr lang="en-GB" sz="800"/>
                        <a:t>Improve governance of processes to increase efficiency</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options&gt;</a:t>
                      </a:r>
                      <a:endParaRPr b="1" sz="800"/>
                    </a:p>
                  </a:txBody>
                  <a:tcPr marT="0" marB="0"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7"/>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170" name="Google Shape;170;p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FEATURES &amp; BENEFITS: ONBOARDING </a:t>
            </a:r>
            <a:endParaRPr sz="2220"/>
          </a:p>
        </p:txBody>
      </p:sp>
      <p:graphicFrame>
        <p:nvGraphicFramePr>
          <p:cNvPr id="171" name="Google Shape;171;p27"/>
          <p:cNvGraphicFramePr/>
          <p:nvPr/>
        </p:nvGraphicFramePr>
        <p:xfrm>
          <a:off x="274575" y="1242925"/>
          <a:ext cx="3000000" cy="3000000"/>
        </p:xfrm>
        <a:graphic>
          <a:graphicData uri="http://schemas.openxmlformats.org/drawingml/2006/table">
            <a:tbl>
              <a:tblPr>
                <a:noFill/>
                <a:tableStyleId>{E8976670-8285-4AB9-BC38-5D9280921D3A}</a:tableStyleId>
              </a:tblPr>
              <a:tblGrid>
                <a:gridCol w="1009250"/>
                <a:gridCol w="1501150"/>
                <a:gridCol w="2601975"/>
                <a:gridCol w="1704125"/>
                <a:gridCol w="1704125"/>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Build and customise workflows to automate journeys throughout the employee lifecycle</a:t>
                      </a:r>
                      <a:endParaRPr sz="800"/>
                    </a:p>
                    <a:p>
                      <a:pPr indent="-279400" lvl="0" marL="457200" rtl="0" algn="l">
                        <a:spcBef>
                          <a:spcPts val="0"/>
                        </a:spcBef>
                        <a:spcAft>
                          <a:spcPts val="0"/>
                        </a:spcAft>
                        <a:buSzPts val="800"/>
                        <a:buChar char="●"/>
                      </a:pPr>
                      <a:r>
                        <a:rPr lang="en-GB" sz="800"/>
                        <a:t>Drag and drop administration tool</a:t>
                      </a:r>
                      <a:endParaRPr sz="800"/>
                    </a:p>
                    <a:p>
                      <a:pPr indent="-279400" lvl="0" marL="457200" rtl="0" algn="l">
                        <a:spcBef>
                          <a:spcPts val="0"/>
                        </a:spcBef>
                        <a:spcAft>
                          <a:spcPts val="0"/>
                        </a:spcAft>
                        <a:buSzPts val="800"/>
                        <a:buChar char="●"/>
                      </a:pPr>
                      <a:r>
                        <a:rPr lang="en-GB" sz="800"/>
                        <a:t>Customisable onboarding portal and dashboard to create a bespoke and welcoming onboarding experience</a:t>
                      </a:r>
                      <a:endParaRPr sz="800"/>
                    </a:p>
                    <a:p>
                      <a:pPr indent="-279400" lvl="0" marL="457200" rtl="0" algn="l">
                        <a:spcBef>
                          <a:spcPts val="0"/>
                        </a:spcBef>
                        <a:spcAft>
                          <a:spcPts val="0"/>
                        </a:spcAft>
                        <a:buSzPts val="800"/>
                        <a:buChar char="●"/>
                      </a:pPr>
                      <a:r>
                        <a:rPr lang="en-GB" sz="800"/>
                        <a:t>Configurable electronic forms with in-built approval and notification workflows</a:t>
                      </a:r>
                      <a:endParaRPr sz="800"/>
                    </a:p>
                    <a:p>
                      <a:pPr indent="-279400" lvl="0" marL="457200" rtl="0" algn="l">
                        <a:spcBef>
                          <a:spcPts val="0"/>
                        </a:spcBef>
                        <a:spcAft>
                          <a:spcPts val="0"/>
                        </a:spcAft>
                        <a:buSzPts val="800"/>
                        <a:buChar char="●"/>
                      </a:pPr>
                      <a:r>
                        <a:rPr lang="en-GB" sz="800"/>
                        <a:t>Capture new starter personal information, including contact details, bank, tax and super, with payment detail validation</a:t>
                      </a:r>
                      <a:endParaRPr sz="800"/>
                    </a:p>
                    <a:p>
                      <a:pPr indent="-279400" lvl="0" marL="457200" rtl="0" algn="l">
                        <a:spcBef>
                          <a:spcPts val="0"/>
                        </a:spcBef>
                        <a:spcAft>
                          <a:spcPts val="0"/>
                        </a:spcAft>
                        <a:buSzPts val="800"/>
                        <a:buChar char="●"/>
                      </a:pPr>
                      <a:r>
                        <a:rPr lang="en-GB" sz="800"/>
                        <a:t>Ability for onboarders to complete pre-boarding activities before commencement date</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Streamline basic HR processes</a:t>
                      </a:r>
                      <a:endParaRPr sz="800"/>
                    </a:p>
                    <a:p>
                      <a:pPr indent="-279400" lvl="0" marL="457200" rtl="0" algn="l">
                        <a:spcBef>
                          <a:spcPts val="0"/>
                        </a:spcBef>
                        <a:spcAft>
                          <a:spcPts val="0"/>
                        </a:spcAft>
                        <a:buSzPts val="800"/>
                        <a:buChar char="●"/>
                      </a:pPr>
                      <a:r>
                        <a:rPr lang="en-GB" sz="800"/>
                        <a:t>Increase retention rates</a:t>
                      </a:r>
                      <a:endParaRPr sz="800"/>
                    </a:p>
                    <a:p>
                      <a:pPr indent="-279400" lvl="0" marL="457200" rtl="0" algn="l">
                        <a:spcBef>
                          <a:spcPts val="0"/>
                        </a:spcBef>
                        <a:spcAft>
                          <a:spcPts val="0"/>
                        </a:spcAft>
                        <a:buSzPts val="800"/>
                        <a:buChar char="●"/>
                      </a:pPr>
                      <a:r>
                        <a:rPr lang="en-GB" sz="800"/>
                        <a:t>Remove paper and postage costs</a:t>
                      </a:r>
                      <a:endParaRPr sz="800"/>
                    </a:p>
                    <a:p>
                      <a:pPr indent="-279400" lvl="0" marL="457200" rtl="0" algn="l">
                        <a:spcBef>
                          <a:spcPts val="0"/>
                        </a:spcBef>
                        <a:spcAft>
                          <a:spcPts val="0"/>
                        </a:spcAft>
                        <a:buSzPts val="800"/>
                        <a:buChar char="●"/>
                      </a:pPr>
                      <a:r>
                        <a:rPr lang="en-GB" sz="800"/>
                        <a:t>Reduce compliance reporting risk</a:t>
                      </a:r>
                      <a:endParaRPr sz="800"/>
                    </a:p>
                    <a:p>
                      <a:pPr indent="-279400" lvl="0" marL="457200" rtl="0" algn="l">
                        <a:spcBef>
                          <a:spcPts val="0"/>
                        </a:spcBef>
                        <a:spcAft>
                          <a:spcPts val="0"/>
                        </a:spcAft>
                        <a:buSzPts val="800"/>
                        <a:buChar char="●"/>
                      </a:pPr>
                      <a:r>
                        <a:rPr lang="en-GB" sz="800"/>
                        <a:t>Manage Employee PII securely</a:t>
                      </a:r>
                      <a:endParaRPr sz="800"/>
                    </a:p>
                    <a:p>
                      <a:pPr indent="-279400" lvl="0" marL="457200" rtl="0" algn="l">
                        <a:spcBef>
                          <a:spcPts val="0"/>
                        </a:spcBef>
                        <a:spcAft>
                          <a:spcPts val="0"/>
                        </a:spcAft>
                        <a:buSzPts val="800"/>
                        <a:buChar char="●"/>
                      </a:pPr>
                      <a:r>
                        <a:rPr lang="en-GB" sz="800"/>
                        <a:t>Reduce training and</a:t>
                      </a:r>
                      <a:endParaRPr sz="800"/>
                    </a:p>
                    <a:p>
                      <a:pPr indent="0" lvl="0" marL="457200" rtl="0" algn="l">
                        <a:spcBef>
                          <a:spcPts val="0"/>
                        </a:spcBef>
                        <a:spcAft>
                          <a:spcPts val="0"/>
                        </a:spcAft>
                        <a:buNone/>
                      </a:pPr>
                      <a:r>
                        <a:rPr lang="en-GB" sz="800"/>
                        <a:t>acknowledgement failures</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 &gt;</a:t>
                      </a:r>
                      <a:endParaRPr sz="800"/>
                    </a:p>
                  </a:txBody>
                  <a:tcPr marT="0" marB="0"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8"/>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177" name="Google Shape;17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220"/>
              <a:t>FEATURES &amp; BENEFITS: PERFORMANCE MANAGEMENT</a:t>
            </a:r>
            <a:endParaRPr sz="2220"/>
          </a:p>
        </p:txBody>
      </p:sp>
      <p:graphicFrame>
        <p:nvGraphicFramePr>
          <p:cNvPr id="178" name="Google Shape;178;p28"/>
          <p:cNvGraphicFramePr/>
          <p:nvPr/>
        </p:nvGraphicFramePr>
        <p:xfrm>
          <a:off x="311688" y="1172675"/>
          <a:ext cx="3000000" cy="3000000"/>
        </p:xfrm>
        <a:graphic>
          <a:graphicData uri="http://schemas.openxmlformats.org/drawingml/2006/table">
            <a:tbl>
              <a:tblPr>
                <a:noFill/>
                <a:tableStyleId>{E8976670-8285-4AB9-BC38-5D9280921D3A}</a:tableStyleId>
              </a:tblPr>
              <a:tblGrid>
                <a:gridCol w="728200"/>
                <a:gridCol w="1110775"/>
                <a:gridCol w="3546625"/>
                <a:gridCol w="1618300"/>
                <a:gridCol w="1516725"/>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Create and customise appraisal templates to suit organisational requirements and preferences, including probation reviews, performance improvement plans, annual appraisals and more.</a:t>
                      </a:r>
                      <a:endParaRPr sz="800"/>
                    </a:p>
                    <a:p>
                      <a:pPr indent="-279400" lvl="0" marL="457200" rtl="0" algn="l">
                        <a:spcBef>
                          <a:spcPts val="0"/>
                        </a:spcBef>
                        <a:spcAft>
                          <a:spcPts val="0"/>
                        </a:spcAft>
                        <a:buSzPts val="800"/>
                        <a:buChar char="●"/>
                      </a:pPr>
                      <a:r>
                        <a:rPr lang="en-GB" sz="800"/>
                        <a:t>Customisable sections, including checkpoints, questions, goal setting, and 360 feedback</a:t>
                      </a:r>
                      <a:endParaRPr sz="800"/>
                    </a:p>
                    <a:p>
                      <a:pPr indent="-279400" lvl="0" marL="457200" rtl="0" algn="l">
                        <a:spcBef>
                          <a:spcPts val="0"/>
                        </a:spcBef>
                        <a:spcAft>
                          <a:spcPts val="0"/>
                        </a:spcAft>
                        <a:buSzPts val="800"/>
                        <a:buChar char="●"/>
                      </a:pPr>
                      <a:r>
                        <a:rPr lang="en-GB" sz="800"/>
                        <a:t>Automate workflows within the appraisal cycle with notifications, formal reviews periods and approvals</a:t>
                      </a:r>
                      <a:endParaRPr sz="800"/>
                    </a:p>
                    <a:p>
                      <a:pPr indent="-279400" lvl="0" marL="457200" rtl="0" algn="l">
                        <a:spcBef>
                          <a:spcPts val="0"/>
                        </a:spcBef>
                        <a:spcAft>
                          <a:spcPts val="0"/>
                        </a:spcAft>
                        <a:buSzPts val="800"/>
                        <a:buChar char="●"/>
                      </a:pPr>
                      <a:r>
                        <a:rPr lang="en-GB" sz="800"/>
                        <a:t>Succession reviews, including flight risk, performance, and potential assessments. </a:t>
                      </a:r>
                      <a:endParaRPr sz="800"/>
                    </a:p>
                    <a:p>
                      <a:pPr indent="-279400" lvl="0" marL="457200" rtl="0" algn="l">
                        <a:spcBef>
                          <a:spcPts val="0"/>
                        </a:spcBef>
                        <a:spcAft>
                          <a:spcPts val="0"/>
                        </a:spcAft>
                        <a:buSzPts val="800"/>
                        <a:buChar char="●"/>
                      </a:pPr>
                      <a:r>
                        <a:rPr lang="en-GB" sz="800"/>
                        <a:t>Manager view and reporting across their team</a:t>
                      </a:r>
                      <a:endParaRPr sz="800"/>
                    </a:p>
                    <a:p>
                      <a:pPr indent="-279400" lvl="0" marL="457200" rtl="0" algn="l">
                        <a:spcBef>
                          <a:spcPts val="0"/>
                        </a:spcBef>
                        <a:spcAft>
                          <a:spcPts val="0"/>
                        </a:spcAft>
                        <a:buSzPts val="800"/>
                        <a:buChar char="●"/>
                      </a:pPr>
                      <a:r>
                        <a:rPr lang="en-GB" sz="800"/>
                        <a:t>Goal, Competency and Development libraries to allow consistent goals across the organisation.</a:t>
                      </a:r>
                      <a:endParaRPr sz="800"/>
                    </a:p>
                    <a:p>
                      <a:pPr indent="-279400" lvl="0" marL="457200" rtl="0" algn="l">
                        <a:spcBef>
                          <a:spcPts val="0"/>
                        </a:spcBef>
                        <a:spcAft>
                          <a:spcPts val="0"/>
                        </a:spcAft>
                        <a:buSzPts val="800"/>
                        <a:buChar char="●"/>
                      </a:pPr>
                      <a:r>
                        <a:rPr lang="en-GB" sz="800"/>
                        <a:t>Enable multiple streams of feedback on employee performance through 360</a:t>
                      </a:r>
                      <a:endParaRPr sz="800"/>
                    </a:p>
                    <a:p>
                      <a:pPr indent="-279400" lvl="0" marL="457200" rtl="0" algn="l">
                        <a:spcBef>
                          <a:spcPts val="0"/>
                        </a:spcBef>
                        <a:spcAft>
                          <a:spcPts val="0"/>
                        </a:spcAft>
                        <a:buSzPts val="800"/>
                        <a:buChar char="●"/>
                      </a:pPr>
                      <a:r>
                        <a:rPr lang="en-GB" sz="800"/>
                        <a:t>reviews</a:t>
                      </a:r>
                      <a:endParaRPr sz="800"/>
                    </a:p>
                    <a:p>
                      <a:pPr indent="-279400" lvl="0" marL="457200" rtl="0" algn="l">
                        <a:spcBef>
                          <a:spcPts val="0"/>
                        </a:spcBef>
                        <a:spcAft>
                          <a:spcPts val="0"/>
                        </a:spcAft>
                        <a:buSzPts val="800"/>
                        <a:buChar char="●"/>
                      </a:pPr>
                      <a:r>
                        <a:rPr lang="en-GB" sz="800"/>
                        <a:t>Easy to use system for users with the ability to download appraisals and upload attachments as required.</a:t>
                      </a:r>
                      <a:endParaRPr sz="800"/>
                    </a:p>
                    <a:p>
                      <a:pPr indent="-279400" lvl="0" marL="457200" rtl="0" algn="l">
                        <a:spcBef>
                          <a:spcPts val="0"/>
                        </a:spcBef>
                        <a:spcAft>
                          <a:spcPts val="0"/>
                        </a:spcAft>
                        <a:buSzPts val="800"/>
                        <a:buChar char="●"/>
                      </a:pPr>
                      <a:r>
                        <a:rPr lang="en-GB" sz="800"/>
                        <a:t>Customisable rating systems that can enable weighted average scoring and reporting specific for your appraisal setup</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Build a high performance culture</a:t>
                      </a:r>
                      <a:endParaRPr sz="800"/>
                    </a:p>
                    <a:p>
                      <a:pPr indent="-279400" lvl="0" marL="457200" rtl="0" algn="l">
                        <a:spcBef>
                          <a:spcPts val="0"/>
                        </a:spcBef>
                        <a:spcAft>
                          <a:spcPts val="0"/>
                        </a:spcAft>
                        <a:buSzPts val="800"/>
                        <a:buChar char="●"/>
                      </a:pPr>
                      <a:r>
                        <a:rPr lang="en-GB" sz="800"/>
                        <a:t>Identify gaps in workforce skill to drive a more skilled workforce</a:t>
                      </a:r>
                      <a:endParaRPr sz="800"/>
                    </a:p>
                    <a:p>
                      <a:pPr indent="-279400" lvl="0" marL="457200" rtl="0" algn="l">
                        <a:spcBef>
                          <a:spcPts val="0"/>
                        </a:spcBef>
                        <a:spcAft>
                          <a:spcPts val="0"/>
                        </a:spcAft>
                        <a:buSzPts val="800"/>
                        <a:buChar char="●"/>
                      </a:pPr>
                      <a:r>
                        <a:rPr lang="en-GB" sz="800"/>
                        <a:t>Increased retention rates of employees</a:t>
                      </a:r>
                      <a:endParaRPr sz="800"/>
                    </a:p>
                    <a:p>
                      <a:pPr indent="-279400" lvl="0" marL="457200" rtl="0" algn="l">
                        <a:spcBef>
                          <a:spcPts val="0"/>
                        </a:spcBef>
                        <a:spcAft>
                          <a:spcPts val="0"/>
                        </a:spcAft>
                        <a:buSzPts val="800"/>
                        <a:buChar char="●"/>
                      </a:pPr>
                      <a:r>
                        <a:rPr lang="en-GB" sz="800"/>
                        <a:t>More easily identify employees to promote from within and avoid recruitment costs</a:t>
                      </a:r>
                      <a:endParaRPr sz="800"/>
                    </a:p>
                    <a:p>
                      <a:pPr indent="-279400" lvl="0" marL="457200" rtl="0" algn="l">
                        <a:spcBef>
                          <a:spcPts val="0"/>
                        </a:spcBef>
                        <a:spcAft>
                          <a:spcPts val="0"/>
                        </a:spcAft>
                        <a:buSzPts val="800"/>
                        <a:buChar char="●"/>
                      </a:pPr>
                      <a:r>
                        <a:rPr lang="en-GB" sz="800"/>
                        <a:t>Fair and consistent evaluation criteria</a:t>
                      </a:r>
                      <a:endParaRPr sz="800"/>
                    </a:p>
                    <a:p>
                      <a:pPr indent="-279400" lvl="0" marL="457200" rtl="0" algn="l">
                        <a:spcBef>
                          <a:spcPts val="0"/>
                        </a:spcBef>
                        <a:spcAft>
                          <a:spcPts val="0"/>
                        </a:spcAft>
                        <a:buSzPts val="800"/>
                        <a:buChar char="●"/>
                      </a:pPr>
                      <a:r>
                        <a:rPr lang="en-GB" sz="800"/>
                        <a:t>Auditable history of </a:t>
                      </a:r>
                      <a:r>
                        <a:rPr lang="en-GB" sz="800"/>
                        <a:t>performance </a:t>
                      </a:r>
                      <a:r>
                        <a:rPr lang="en-GB" sz="800"/>
                        <a:t>issues</a:t>
                      </a:r>
                      <a:endParaRPr sz="800"/>
                    </a:p>
                    <a:p>
                      <a:pPr indent="-279400" lvl="0" marL="457200" rtl="0" algn="l">
                        <a:spcBef>
                          <a:spcPts val="0"/>
                        </a:spcBef>
                        <a:spcAft>
                          <a:spcPts val="0"/>
                        </a:spcAft>
                        <a:buSzPts val="800"/>
                        <a:buChar char="●"/>
                      </a:pPr>
                      <a:r>
                        <a:rPr lang="en-GB" sz="800"/>
                        <a:t>Accessibility of performance records</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 &gt;</a:t>
                      </a:r>
                      <a:endParaRPr sz="800"/>
                    </a:p>
                  </a:txBody>
                  <a:tcPr marT="0" marB="0" marR="91425" marL="91425">
                    <a:lnB cap="flat" cmpd="sng" w="9525">
                      <a:solidFill>
                        <a:srgbClr val="9E9E9E"/>
                      </a:solidFill>
                      <a:prstDash val="solid"/>
                      <a:round/>
                      <a:headEnd len="sm" w="sm" type="none"/>
                      <a:tailEnd len="sm" w="sm" type="none"/>
                    </a:lnB>
                  </a:tcPr>
                </a:tc>
              </a:tr>
              <a:tr h="508075">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184" name="Google Shape;184;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FEATURES &amp; BENEFITS: LEARNING MANAGEMENT</a:t>
            </a:r>
            <a:endParaRPr sz="2220"/>
          </a:p>
        </p:txBody>
      </p:sp>
      <p:graphicFrame>
        <p:nvGraphicFramePr>
          <p:cNvPr id="185" name="Google Shape;185;p29"/>
          <p:cNvGraphicFramePr/>
          <p:nvPr/>
        </p:nvGraphicFramePr>
        <p:xfrm>
          <a:off x="303863" y="1172675"/>
          <a:ext cx="3000000" cy="3000000"/>
        </p:xfrm>
        <a:graphic>
          <a:graphicData uri="http://schemas.openxmlformats.org/drawingml/2006/table">
            <a:tbl>
              <a:tblPr>
                <a:noFill/>
                <a:tableStyleId>{E8976670-8285-4AB9-BC38-5D9280921D3A}</a:tableStyleId>
              </a:tblPr>
              <a:tblGrid>
                <a:gridCol w="665750"/>
                <a:gridCol w="1298150"/>
                <a:gridCol w="3604800"/>
                <a:gridCol w="1622550"/>
                <a:gridCol w="1329375"/>
              </a:tblGrid>
              <a:tr h="185825">
                <a:tc>
                  <a:txBody>
                    <a:bodyPr/>
                    <a:lstStyle/>
                    <a:p>
                      <a:pPr indent="0" lvl="0" marL="0" rtl="0" algn="l">
                        <a:spcBef>
                          <a:spcPts val="0"/>
                        </a:spcBef>
                        <a:spcAft>
                          <a:spcPts val="0"/>
                        </a:spcAft>
                        <a:buNone/>
                      </a:pPr>
                      <a:r>
                        <a:rPr b="1" lang="en-GB" sz="800"/>
                        <a:t>Solution</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Overview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Features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Benefits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Concerns </a:t>
                      </a:r>
                      <a:endParaRPr b="1" sz="800"/>
                    </a:p>
                  </a:txBody>
                  <a:tcPr marT="54000" marB="54000" marR="91425" marL="91425">
                    <a:solidFill>
                      <a:schemeClr val="lt2"/>
                    </a:solidFill>
                  </a:tcPr>
                </a:tc>
              </a:tr>
              <a:tr h="381000">
                <a:tc>
                  <a:txBody>
                    <a:bodyPr/>
                    <a:lstStyle/>
                    <a:p>
                      <a:pPr indent="0" lvl="0" marL="0" rtl="0" algn="l">
                        <a:spcBef>
                          <a:spcPts val="0"/>
                        </a:spcBef>
                        <a:spcAft>
                          <a:spcPts val="0"/>
                        </a:spcAft>
                        <a:buNone/>
                      </a:pPr>
                      <a:r>
                        <a:rPr lang="en-GB" sz="800"/>
                        <a:t>ELMO Software</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800"/>
                        <a:t>ELMO Software is the trusted provider of HR technology solutions to 2,000+ mid-sized organisations and more than one million end users across Australia and New Zealand. With a comprehensive suite of ISO-certified solutions that span the full employee lifecycle, ELMO Software is designed to scale as organisations grow. </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Create learning courses with a variety of types of course content, including eLearning (SCORM) files, videos, policy acknowledgement, instructor led training and more</a:t>
                      </a:r>
                      <a:endParaRPr sz="800"/>
                    </a:p>
                    <a:p>
                      <a:pPr indent="-279400" lvl="0" marL="457200" rtl="0" algn="l">
                        <a:spcBef>
                          <a:spcPts val="0"/>
                        </a:spcBef>
                        <a:spcAft>
                          <a:spcPts val="0"/>
                        </a:spcAft>
                        <a:buSzPts val="800"/>
                        <a:buChar char="●"/>
                      </a:pPr>
                      <a:r>
                        <a:rPr lang="en-GB" sz="800"/>
                        <a:t>Multiple enrolment methodologies, from ad-hoc enrolments, retrain requirements, and automatic enrolments based on conditional rules such as position, department, etc.</a:t>
                      </a:r>
                      <a:endParaRPr sz="800"/>
                    </a:p>
                    <a:p>
                      <a:pPr indent="-279400" lvl="0" marL="457200" rtl="0" algn="l">
                        <a:spcBef>
                          <a:spcPts val="0"/>
                        </a:spcBef>
                        <a:spcAft>
                          <a:spcPts val="0"/>
                        </a:spcAft>
                        <a:buSzPts val="800"/>
                        <a:buChar char="●"/>
                      </a:pPr>
                      <a:r>
                        <a:rPr lang="en-GB" sz="800"/>
                        <a:t>Notifications for all appropriate stakeholders via email and/or SMS</a:t>
                      </a:r>
                      <a:endParaRPr sz="800"/>
                    </a:p>
                    <a:p>
                      <a:pPr indent="-279400" lvl="0" marL="457200" rtl="0" algn="l">
                        <a:spcBef>
                          <a:spcPts val="0"/>
                        </a:spcBef>
                        <a:spcAft>
                          <a:spcPts val="0"/>
                        </a:spcAft>
                        <a:buSzPts val="800"/>
                        <a:buChar char="●"/>
                      </a:pPr>
                      <a:r>
                        <a:rPr lang="en-GB" sz="800"/>
                        <a:t>Ability to create custom content that is easily distributed to employees through your LMS</a:t>
                      </a:r>
                      <a:endParaRPr sz="800"/>
                    </a:p>
                    <a:p>
                      <a:pPr indent="-279400" lvl="0" marL="457200" rtl="0" algn="l">
                        <a:spcBef>
                          <a:spcPts val="0"/>
                        </a:spcBef>
                        <a:spcAft>
                          <a:spcPts val="0"/>
                        </a:spcAft>
                        <a:buSzPts val="800"/>
                        <a:buChar char="●"/>
                      </a:pPr>
                      <a:r>
                        <a:rPr lang="en-GB" sz="800"/>
                        <a:t>Track and manage Continuous Professional Development (CPD)</a:t>
                      </a:r>
                      <a:endParaRPr sz="800"/>
                    </a:p>
                    <a:p>
                      <a:pPr indent="-279400" lvl="0" marL="457200" rtl="0" algn="l">
                        <a:spcBef>
                          <a:spcPts val="0"/>
                        </a:spcBef>
                        <a:spcAft>
                          <a:spcPts val="0"/>
                        </a:spcAft>
                        <a:buSzPts val="800"/>
                        <a:buChar char="●"/>
                      </a:pPr>
                      <a:r>
                        <a:rPr lang="en-GB" sz="800"/>
                        <a:t>Course catalogue to allow learners to choose their own courses you offer, with approvals if required, as well as recommended courses based on their attributes</a:t>
                      </a:r>
                      <a:endParaRPr sz="800"/>
                    </a:p>
                    <a:p>
                      <a:pPr indent="-279400" lvl="0" marL="457200" rtl="0" algn="l">
                        <a:spcBef>
                          <a:spcPts val="0"/>
                        </a:spcBef>
                        <a:spcAft>
                          <a:spcPts val="0"/>
                        </a:spcAft>
                        <a:buSzPts val="800"/>
                        <a:buChar char="●"/>
                      </a:pPr>
                      <a:r>
                        <a:rPr lang="en-GB" sz="800"/>
                        <a:t>Create easy to deploy SCORM compliant learning content that is specific for your people</a:t>
                      </a:r>
                      <a:endParaRPr sz="800"/>
                    </a:p>
                    <a:p>
                      <a:pPr indent="0" lvl="0" marL="0" rtl="0" algn="l">
                        <a:spcBef>
                          <a:spcPts val="0"/>
                        </a:spcBef>
                        <a:spcAft>
                          <a:spcPts val="0"/>
                        </a:spcAft>
                        <a:buNone/>
                      </a:pPr>
                      <a:r>
                        <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279400" lvl="0" marL="457200" rtl="0" algn="l">
                        <a:spcBef>
                          <a:spcPts val="0"/>
                        </a:spcBef>
                        <a:spcAft>
                          <a:spcPts val="0"/>
                        </a:spcAft>
                        <a:buSzPts val="800"/>
                        <a:buChar char="●"/>
                      </a:pPr>
                      <a:r>
                        <a:rPr lang="en-GB" sz="800"/>
                        <a:t>Improves employee understanding of processes and products</a:t>
                      </a:r>
                      <a:endParaRPr sz="800"/>
                    </a:p>
                    <a:p>
                      <a:pPr indent="-279400" lvl="0" marL="457200" rtl="0" algn="l">
                        <a:spcBef>
                          <a:spcPts val="0"/>
                        </a:spcBef>
                        <a:spcAft>
                          <a:spcPts val="0"/>
                        </a:spcAft>
                        <a:buSzPts val="800"/>
                        <a:buChar char="●"/>
                      </a:pPr>
                      <a:r>
                        <a:rPr lang="en-GB" sz="800"/>
                        <a:t>Consistent training across teams to ensure correct messaging and customer experience</a:t>
                      </a:r>
                      <a:endParaRPr sz="800"/>
                    </a:p>
                    <a:p>
                      <a:pPr indent="-279400" lvl="0" marL="457200" rtl="0" algn="l">
                        <a:spcBef>
                          <a:spcPts val="0"/>
                        </a:spcBef>
                        <a:spcAft>
                          <a:spcPts val="0"/>
                        </a:spcAft>
                        <a:buSzPts val="800"/>
                        <a:buChar char="●"/>
                      </a:pPr>
                      <a:r>
                        <a:rPr lang="en-GB" sz="800"/>
                        <a:t>Streamlined L&amp;D reduces overall training costs</a:t>
                      </a:r>
                      <a:endParaRPr sz="800"/>
                    </a:p>
                    <a:p>
                      <a:pPr indent="-279400" lvl="0" marL="457200" rtl="0" algn="l">
                        <a:spcBef>
                          <a:spcPts val="0"/>
                        </a:spcBef>
                        <a:spcAft>
                          <a:spcPts val="0"/>
                        </a:spcAft>
                        <a:buSzPts val="800"/>
                        <a:buChar char="●"/>
                      </a:pPr>
                      <a:r>
                        <a:rPr lang="en-GB" sz="800"/>
                        <a:t>Remote teams can access learning from anywhere to increase efficiency</a:t>
                      </a:r>
                      <a:endParaRPr sz="8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&lt;List any concerns you may have with the solution eg. Features this option is missing in comparison to other options &gt;</a:t>
                      </a:r>
                      <a:endParaRPr sz="800"/>
                    </a:p>
                  </a:txBody>
                  <a:tcPr marT="0" marB="0"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GB" sz="800">
                          <a:solidFill>
                            <a:schemeClr val="dk1"/>
                          </a:solidFill>
                          <a:highlight>
                            <a:srgbClr val="27AF5A"/>
                          </a:highlight>
                        </a:rPr>
                        <a:t>[OPTION 2 - Existing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existing system.&gt;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800">
                          <a:solidFill>
                            <a:schemeClr val="dk1"/>
                          </a:solidFill>
                          <a:highlight>
                            <a:srgbClr val="27AF5A"/>
                          </a:highlight>
                        </a:rPr>
                        <a:t>[OPTION 3 - New System]</a:t>
                      </a:r>
                      <a:endParaRPr sz="800">
                        <a:solidFill>
                          <a:schemeClr val="dk1"/>
                        </a:solidFill>
                        <a:highlight>
                          <a:srgbClr val="27AF5A"/>
                        </a:highlight>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&lt;Provide a brief overview of the company and what they do.&gt;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key features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the main benefits of the solution.&gt;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&lt;List any concerns you may have with the solution eg. Features this option is missing in comparison to other options&gt;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p:nvPr/>
        </p:nvSpPr>
        <p:spPr>
          <a:xfrm>
            <a:off x="-7800" y="475450"/>
            <a:ext cx="91596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p>
        </p:txBody>
      </p:sp>
      <p:sp>
        <p:nvSpPr>
          <p:cNvPr id="191" name="Google Shape;191;p30"/>
          <p:cNvSpPr txBox="1"/>
          <p:nvPr>
            <p:ph type="title"/>
          </p:nvPr>
        </p:nvSpPr>
        <p:spPr>
          <a:xfrm>
            <a:off x="311700" y="521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b="1" lang="en-GB" sz="1820">
                <a:solidFill>
                  <a:schemeClr val="lt1"/>
                </a:solidFill>
              </a:rPr>
              <a:t>FEATURES AND BENEFITS </a:t>
            </a:r>
            <a:endParaRPr b="1" sz="1820">
              <a:solidFill>
                <a:schemeClr val="lt1"/>
              </a:solidFill>
            </a:endParaRPr>
          </a:p>
          <a:p>
            <a:pPr indent="0" lvl="0" marL="0" rtl="0" algn="l">
              <a:spcBef>
                <a:spcPts val="0"/>
              </a:spcBef>
              <a:spcAft>
                <a:spcPts val="0"/>
              </a:spcAft>
              <a:buSzPts val="1100"/>
              <a:buNone/>
            </a:pPr>
            <a:r>
              <a:t/>
            </a:r>
            <a:endParaRPr b="1" sz="2020">
              <a:solidFill>
                <a:schemeClr val="lt1"/>
              </a:solidFill>
            </a:endParaRPr>
          </a:p>
          <a:p>
            <a:pPr indent="0" lvl="0" marL="0" rtl="0" algn="l">
              <a:spcBef>
                <a:spcPts val="0"/>
              </a:spcBef>
              <a:spcAft>
                <a:spcPts val="0"/>
              </a:spcAft>
              <a:buSzPts val="990"/>
              <a:buNone/>
            </a:pPr>
            <a:r>
              <a:t/>
            </a:r>
            <a:endParaRPr b="1" sz="2020">
              <a:solidFill>
                <a:schemeClr val="lt1"/>
              </a:solidFill>
            </a:endParaRPr>
          </a:p>
        </p:txBody>
      </p:sp>
      <p:sp>
        <p:nvSpPr>
          <p:cNvPr id="192" name="Google Shape;192;p30"/>
          <p:cNvSpPr/>
          <p:nvPr/>
        </p:nvSpPr>
        <p:spPr>
          <a:xfrm>
            <a:off x="404075" y="146400"/>
            <a:ext cx="1155600" cy="199800"/>
          </a:xfrm>
          <a:prstGeom prst="roundRect">
            <a:avLst>
              <a:gd fmla="val 16667" name="adj"/>
            </a:avLst>
          </a:prstGeom>
          <a:solidFill>
            <a:srgbClr val="27AF5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900">
                <a:solidFill>
                  <a:schemeClr val="lt1"/>
                </a:solidFill>
              </a:rPr>
              <a:t>EXAMPLE SLIDE</a:t>
            </a:r>
            <a:endParaRPr b="1" sz="900">
              <a:solidFill>
                <a:schemeClr val="lt1"/>
              </a:solidFill>
            </a:endParaRPr>
          </a:p>
        </p:txBody>
      </p:sp>
      <p:graphicFrame>
        <p:nvGraphicFramePr>
          <p:cNvPr id="193" name="Google Shape;193;p30"/>
          <p:cNvGraphicFramePr/>
          <p:nvPr/>
        </p:nvGraphicFramePr>
        <p:xfrm>
          <a:off x="257938" y="1146425"/>
          <a:ext cx="3000000" cy="3000000"/>
        </p:xfrm>
        <a:graphic>
          <a:graphicData uri="http://schemas.openxmlformats.org/drawingml/2006/table">
            <a:tbl>
              <a:tblPr>
                <a:noFill/>
                <a:tableStyleId>{E8976670-8285-4AB9-BC38-5D9280921D3A}</a:tableStyleId>
              </a:tblPr>
              <a:tblGrid>
                <a:gridCol w="665750"/>
                <a:gridCol w="1298150"/>
                <a:gridCol w="2673200"/>
                <a:gridCol w="2429500"/>
                <a:gridCol w="1454025"/>
              </a:tblGrid>
              <a:tr h="185825">
                <a:tc>
                  <a:txBody>
                    <a:bodyPr/>
                    <a:lstStyle/>
                    <a:p>
                      <a:pPr indent="0" lvl="0" marL="0" rtl="0" algn="l">
                        <a:spcBef>
                          <a:spcPts val="0"/>
                        </a:spcBef>
                        <a:spcAft>
                          <a:spcPts val="0"/>
                        </a:spcAft>
                        <a:buNone/>
                      </a:pPr>
                      <a:r>
                        <a:rPr b="1" lang="en-GB" sz="900"/>
                        <a:t>Solution</a:t>
                      </a:r>
                      <a:endParaRPr b="1" sz="900"/>
                    </a:p>
                  </a:txBody>
                  <a:tcPr marT="54000" marB="54000" marR="91425" marL="91425">
                    <a:solidFill>
                      <a:srgbClr val="D0DAFD"/>
                    </a:solidFill>
                  </a:tcPr>
                </a:tc>
                <a:tc>
                  <a:txBody>
                    <a:bodyPr/>
                    <a:lstStyle/>
                    <a:p>
                      <a:pPr indent="0" lvl="0" marL="0" rtl="0" algn="l">
                        <a:spcBef>
                          <a:spcPts val="0"/>
                        </a:spcBef>
                        <a:spcAft>
                          <a:spcPts val="0"/>
                        </a:spcAft>
                        <a:buNone/>
                      </a:pPr>
                      <a:r>
                        <a:rPr b="1" lang="en-GB" sz="900"/>
                        <a:t>Overview </a:t>
                      </a:r>
                      <a:endParaRPr b="1" sz="900"/>
                    </a:p>
                  </a:txBody>
                  <a:tcPr marT="54000" marB="54000" marR="91425" marL="91425">
                    <a:solidFill>
                      <a:srgbClr val="D0DAFD"/>
                    </a:solidFill>
                  </a:tcPr>
                </a:tc>
                <a:tc>
                  <a:txBody>
                    <a:bodyPr/>
                    <a:lstStyle/>
                    <a:p>
                      <a:pPr indent="0" lvl="0" marL="0" rtl="0" algn="l">
                        <a:spcBef>
                          <a:spcPts val="0"/>
                        </a:spcBef>
                        <a:spcAft>
                          <a:spcPts val="0"/>
                        </a:spcAft>
                        <a:buNone/>
                      </a:pPr>
                      <a:r>
                        <a:rPr b="1" lang="en-GB" sz="900"/>
                        <a:t>Features </a:t>
                      </a:r>
                      <a:endParaRPr b="1" sz="900"/>
                    </a:p>
                  </a:txBody>
                  <a:tcPr marT="54000" marB="54000" marR="91425" marL="91425">
                    <a:solidFill>
                      <a:srgbClr val="D0DAFD"/>
                    </a:solidFill>
                  </a:tcPr>
                </a:tc>
                <a:tc>
                  <a:txBody>
                    <a:bodyPr/>
                    <a:lstStyle/>
                    <a:p>
                      <a:pPr indent="0" lvl="0" marL="0" rtl="0" algn="l">
                        <a:spcBef>
                          <a:spcPts val="0"/>
                        </a:spcBef>
                        <a:spcAft>
                          <a:spcPts val="0"/>
                        </a:spcAft>
                        <a:buNone/>
                      </a:pPr>
                      <a:r>
                        <a:rPr b="1" lang="en-GB" sz="900"/>
                        <a:t>Benefits </a:t>
                      </a:r>
                      <a:endParaRPr b="1" sz="900"/>
                    </a:p>
                  </a:txBody>
                  <a:tcPr marT="54000" marB="54000" marR="91425" marL="91425">
                    <a:solidFill>
                      <a:srgbClr val="D0DAFD"/>
                    </a:solidFill>
                  </a:tcPr>
                </a:tc>
                <a:tc>
                  <a:txBody>
                    <a:bodyPr/>
                    <a:lstStyle/>
                    <a:p>
                      <a:pPr indent="0" lvl="0" marL="0" rtl="0" algn="l">
                        <a:spcBef>
                          <a:spcPts val="0"/>
                        </a:spcBef>
                        <a:spcAft>
                          <a:spcPts val="0"/>
                        </a:spcAft>
                        <a:buNone/>
                      </a:pPr>
                      <a:r>
                        <a:rPr b="1" lang="en-GB" sz="900"/>
                        <a:t>Concerns </a:t>
                      </a:r>
                      <a:endParaRPr b="1" sz="900"/>
                    </a:p>
                  </a:txBody>
                  <a:tcPr marT="54000" marB="54000" marR="91425" marL="91425">
                    <a:solidFill>
                      <a:srgbClr val="D0DAFD"/>
                    </a:solidFill>
                  </a:tcPr>
                </a:tc>
              </a:tr>
              <a:tr h="381000">
                <a:tc>
                  <a:txBody>
                    <a:bodyPr/>
                    <a:lstStyle/>
                    <a:p>
                      <a:pPr indent="0" lvl="0" marL="0" rtl="0" algn="l">
                        <a:spcBef>
                          <a:spcPts val="0"/>
                        </a:spcBef>
                        <a:spcAft>
                          <a:spcPts val="0"/>
                        </a:spcAft>
                        <a:buNone/>
                      </a:pPr>
                      <a:r>
                        <a:rPr lang="en-GB" sz="900"/>
                        <a:t>ELMO Software</a:t>
                      </a:r>
                      <a:endParaRPr sz="9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900"/>
                        <a:t>ELMO Software is the trusted provider of HR technology solutions to 2,000+ mid-sized organisations and more than one million end users across Australia and New Zealand. </a:t>
                      </a:r>
                      <a:endParaRPr i="1"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None/>
                      </a:pPr>
                      <a:r>
                        <a:t/>
                      </a:r>
                      <a:endParaRPr sz="900"/>
                    </a:p>
                  </a:txBody>
                  <a:tcPr marT="0" marB="0" marR="91425" marL="91425">
                    <a:lnB cap="flat" cmpd="sng" w="9525">
                      <a:solidFill>
                        <a:srgbClr val="9E9E9E"/>
                      </a:solidFill>
                      <a:prstDash val="solid"/>
                      <a:round/>
                      <a:headEnd len="sm" w="sm" type="none"/>
                      <a:tailEnd len="sm" w="sm" type="none"/>
                    </a:lnB>
                  </a:tcPr>
                </a:tc>
                <a:tc>
                  <a:txBody>
                    <a:bodyPr/>
                    <a:lstStyle/>
                    <a:p>
                      <a:pPr indent="0" lvl="0" marL="457200" rtl="0" algn="l">
                        <a:spcBef>
                          <a:spcPts val="0"/>
                        </a:spcBef>
                        <a:spcAft>
                          <a:spcPts val="0"/>
                        </a:spcAft>
                        <a:buNone/>
                      </a:pPr>
                      <a:r>
                        <a:t/>
                      </a:r>
                      <a:endParaRPr sz="900"/>
                    </a:p>
                    <a:p>
                      <a:pPr indent="-285750" lvl="0" marL="457200" rtl="0" algn="l">
                        <a:spcBef>
                          <a:spcPts val="0"/>
                        </a:spcBef>
                        <a:spcAft>
                          <a:spcPts val="0"/>
                        </a:spcAft>
                        <a:buSzPts val="900"/>
                        <a:buChar char="●"/>
                      </a:pPr>
                      <a:r>
                        <a:rPr lang="en-GB" sz="900"/>
                        <a:t>ELMO offers localised content and is built for the needs of our ANZ requirements </a:t>
                      </a:r>
                      <a:endParaRPr sz="900"/>
                    </a:p>
                    <a:p>
                      <a:pPr indent="-285750" lvl="0" marL="457200" rtl="0" algn="l">
                        <a:spcBef>
                          <a:spcPts val="0"/>
                        </a:spcBef>
                        <a:spcAft>
                          <a:spcPts val="0"/>
                        </a:spcAft>
                        <a:buSzPts val="900"/>
                        <a:buChar char="●"/>
                      </a:pPr>
                      <a:r>
                        <a:rPr lang="en-GB" sz="900"/>
                        <a:t>Build and customise workflows to automate journeys throughout the employee lifecycle</a:t>
                      </a:r>
                      <a:endParaRPr sz="900"/>
                    </a:p>
                    <a:p>
                      <a:pPr indent="-285750" lvl="0" marL="457200" rtl="0" algn="l">
                        <a:spcBef>
                          <a:spcPts val="0"/>
                        </a:spcBef>
                        <a:spcAft>
                          <a:spcPts val="0"/>
                        </a:spcAft>
                        <a:buSzPts val="900"/>
                        <a:buChar char="●"/>
                      </a:pPr>
                      <a:r>
                        <a:rPr lang="en-GB" sz="900"/>
                        <a:t>Ensures data residency and compliance to government &amp; company requirements</a:t>
                      </a:r>
                      <a:endParaRPr sz="900"/>
                    </a:p>
                    <a:p>
                      <a:pPr indent="-285750" lvl="0" marL="457200" rtl="0" algn="l">
                        <a:spcBef>
                          <a:spcPts val="0"/>
                        </a:spcBef>
                        <a:spcAft>
                          <a:spcPts val="0"/>
                        </a:spcAft>
                        <a:buSzPts val="900"/>
                        <a:buChar char="●"/>
                      </a:pPr>
                      <a:r>
                        <a:rPr lang="en-GB" sz="900"/>
                        <a:t>High quality support levels after going live, including managed implementation, customer success teams, and optimisation support</a:t>
                      </a:r>
                      <a:endParaRPr sz="900"/>
                    </a:p>
                    <a:p>
                      <a:pPr indent="0" lvl="0" marL="0" rtl="0" algn="l">
                        <a:spcBef>
                          <a:spcPts val="0"/>
                        </a:spcBef>
                        <a:spcAft>
                          <a:spcPts val="0"/>
                        </a:spcAft>
                        <a:buNone/>
                      </a:pPr>
                      <a:r>
                        <a:t/>
                      </a:r>
                      <a:endParaRPr sz="900"/>
                    </a:p>
                  </a:txBody>
                  <a:tcPr marT="0" marB="0" marR="91425" marL="91425">
                    <a:lnB cap="flat" cmpd="sng" w="9525">
                      <a:solidFill>
                        <a:srgbClr val="9E9E9E"/>
                      </a:solidFill>
                      <a:prstDash val="solid"/>
                      <a:round/>
                      <a:headEnd len="sm" w="sm" type="none"/>
                      <a:tailEnd len="sm" w="sm" type="none"/>
                    </a:lnB>
                  </a:tcPr>
                </a:tc>
                <a:tc>
                  <a:txBody>
                    <a:bodyPr/>
                    <a:lstStyle/>
                    <a:p>
                      <a:pPr indent="-285750" lvl="0" marL="457200" rtl="0" algn="l">
                        <a:spcBef>
                          <a:spcPts val="0"/>
                        </a:spcBef>
                        <a:spcAft>
                          <a:spcPts val="0"/>
                        </a:spcAft>
                        <a:buSzPts val="900"/>
                        <a:buChar char="●"/>
                      </a:pPr>
                      <a:r>
                        <a:rPr lang="en-GB" sz="900"/>
                        <a:t>Improves employee understanding of processes and products</a:t>
                      </a:r>
                      <a:endParaRPr sz="900"/>
                    </a:p>
                    <a:p>
                      <a:pPr indent="-285750" lvl="0" marL="457200" rtl="0" algn="l">
                        <a:spcBef>
                          <a:spcPts val="0"/>
                        </a:spcBef>
                        <a:spcAft>
                          <a:spcPts val="0"/>
                        </a:spcAft>
                        <a:buSzPts val="900"/>
                        <a:buChar char="●"/>
                      </a:pPr>
                      <a:r>
                        <a:rPr lang="en-GB" sz="900"/>
                        <a:t>Frees time for HR to become a strategic partner for the business </a:t>
                      </a:r>
                      <a:endParaRPr sz="900"/>
                    </a:p>
                    <a:p>
                      <a:pPr indent="-285750" lvl="0" marL="457200" rtl="0" algn="l">
                        <a:spcBef>
                          <a:spcPts val="0"/>
                        </a:spcBef>
                        <a:spcAft>
                          <a:spcPts val="0"/>
                        </a:spcAft>
                        <a:buSzPts val="900"/>
                        <a:buChar char="●"/>
                      </a:pPr>
                      <a:r>
                        <a:rPr lang="en-GB" sz="900"/>
                        <a:t>Consistent training across teams to ensure correct messaging and customer experience</a:t>
                      </a:r>
                      <a:endParaRPr sz="900"/>
                    </a:p>
                    <a:p>
                      <a:pPr indent="-285750" lvl="0" marL="457200" rtl="0" algn="l">
                        <a:spcBef>
                          <a:spcPts val="0"/>
                        </a:spcBef>
                        <a:spcAft>
                          <a:spcPts val="0"/>
                        </a:spcAft>
                        <a:buSzPts val="900"/>
                        <a:buChar char="●"/>
                      </a:pPr>
                      <a:r>
                        <a:rPr lang="en-GB" sz="900"/>
                        <a:t>Manage Employee PII securely</a:t>
                      </a:r>
                      <a:endParaRPr sz="900"/>
                    </a:p>
                    <a:p>
                      <a:pPr indent="0" lvl="0" marL="0" rtl="0" algn="l">
                        <a:spcBef>
                          <a:spcPts val="0"/>
                        </a:spcBef>
                        <a:spcAft>
                          <a:spcPts val="0"/>
                        </a:spcAft>
                        <a:buNone/>
                      </a:pPr>
                      <a:r>
                        <a:t/>
                      </a:r>
                      <a:endParaRPr sz="900"/>
                    </a:p>
                  </a:txBody>
                  <a:tcPr marT="0" marB="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900"/>
                        <a:t>More </a:t>
                      </a:r>
                      <a:r>
                        <a:rPr lang="en-GB" sz="900"/>
                        <a:t>expensive</a:t>
                      </a:r>
                      <a:r>
                        <a:rPr lang="en-GB" sz="900"/>
                        <a:t> but than </a:t>
                      </a:r>
                      <a:r>
                        <a:rPr lang="en-GB" sz="900"/>
                        <a:t>existing</a:t>
                      </a:r>
                      <a:r>
                        <a:rPr lang="en-GB" sz="900"/>
                        <a:t> system.</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GB" sz="900"/>
                        <a:t>Limited mobile user experience </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GB" sz="900"/>
                        <a:t>User interface looks outdated</a:t>
                      </a:r>
                      <a:endParaRPr sz="900"/>
                    </a:p>
                  </a:txBody>
                  <a:tcPr marT="0" marB="0" marR="91425" marL="91425">
                    <a:lnB cap="flat" cmpd="sng" w="9525">
                      <a:solidFill>
                        <a:srgbClr val="9E9E9E"/>
                      </a:solidFill>
                      <a:prstDash val="solid"/>
                      <a:round/>
                      <a:headEnd len="sm" w="sm" type="none"/>
                      <a:tailEnd len="sm" w="sm" type="none"/>
                    </a:lnB>
                  </a:tcPr>
                </a:tc>
              </a:tr>
              <a:tr h="581050">
                <a:tc>
                  <a:txBody>
                    <a:bodyPr/>
                    <a:lstStyle/>
                    <a:p>
                      <a:pPr indent="0" lvl="0" marL="0" rtl="0" algn="l">
                        <a:spcBef>
                          <a:spcPts val="0"/>
                        </a:spcBef>
                        <a:spcAft>
                          <a:spcPts val="0"/>
                        </a:spcAft>
                        <a:buClr>
                          <a:schemeClr val="dk1"/>
                        </a:buClr>
                        <a:buSzPts val="1100"/>
                        <a:buFont typeface="Arial"/>
                        <a:buNone/>
                      </a:pPr>
                      <a:r>
                        <a:rPr lang="en-GB" sz="900">
                          <a:solidFill>
                            <a:schemeClr val="dk1"/>
                          </a:solidFill>
                        </a:rPr>
                        <a:t>Existing System</a:t>
                      </a:r>
                      <a:endParaRPr sz="900">
                        <a:solidFill>
                          <a:schemeClr val="dk1"/>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900">
                          <a:solidFill>
                            <a:schemeClr val="dk1"/>
                          </a:solidFill>
                        </a:rPr>
                        <a:t>End-to-end HR, payroll and recruitment solution designed for Australian businesses. Our suite of powerful employment tools help streamline your workday, so you can focus on what matters.</a:t>
                      </a:r>
                      <a:endParaRPr i="1" sz="900">
                        <a:solidFill>
                          <a:schemeClr val="dk1"/>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85750" lvl="0" marL="457200" rtl="0" algn="l">
                        <a:spcBef>
                          <a:spcPts val="0"/>
                        </a:spcBef>
                        <a:spcAft>
                          <a:spcPts val="0"/>
                        </a:spcAft>
                        <a:buClr>
                          <a:schemeClr val="dk1"/>
                        </a:buClr>
                        <a:buSzPts val="900"/>
                        <a:buChar char="●"/>
                      </a:pPr>
                      <a:r>
                        <a:rPr lang="en-GB" sz="900">
                          <a:solidFill>
                            <a:schemeClr val="dk1"/>
                          </a:solidFill>
                        </a:rPr>
                        <a:t>Single dashboard for all of employee’s information, tasks, &amp; relevant information</a:t>
                      </a:r>
                      <a:endParaRPr sz="900">
                        <a:solidFill>
                          <a:schemeClr val="dk1"/>
                        </a:solidFill>
                      </a:endParaRPr>
                    </a:p>
                    <a:p>
                      <a:pPr indent="-285750" lvl="0" marL="457200" rtl="0" algn="l">
                        <a:spcBef>
                          <a:spcPts val="0"/>
                        </a:spcBef>
                        <a:spcAft>
                          <a:spcPts val="0"/>
                        </a:spcAft>
                        <a:buClr>
                          <a:schemeClr val="dk1"/>
                        </a:buClr>
                        <a:buSzPts val="900"/>
                        <a:buChar char="●"/>
                      </a:pPr>
                      <a:r>
                        <a:rPr lang="en-GB" sz="900">
                          <a:solidFill>
                            <a:schemeClr val="dk1"/>
                          </a:solidFill>
                        </a:rPr>
                        <a:t>Provides overview of tasks, requests, goal alignment, &amp; employee engagement metrics</a:t>
                      </a:r>
                      <a:endParaRPr sz="900">
                        <a:solidFill>
                          <a:schemeClr val="dk1"/>
                        </a:solidFill>
                      </a:endParaRPr>
                    </a:p>
                    <a:p>
                      <a:pPr indent="-285750" lvl="0" marL="457200" rtl="0" algn="l">
                        <a:spcBef>
                          <a:spcPts val="0"/>
                        </a:spcBef>
                        <a:spcAft>
                          <a:spcPts val="0"/>
                        </a:spcAft>
                        <a:buClr>
                          <a:schemeClr val="dk1"/>
                        </a:buClr>
                        <a:buSzPts val="900"/>
                        <a:buChar char="●"/>
                      </a:pPr>
                      <a:r>
                        <a:rPr lang="en-GB" sz="900">
                          <a:solidFill>
                            <a:schemeClr val="dk1"/>
                          </a:solidFill>
                        </a:rPr>
                        <a:t>Mobile app that contains functionality with rewards and consumer features, with instant pay</a:t>
                      </a:r>
                      <a:endParaRPr sz="900">
                        <a:solidFill>
                          <a:schemeClr val="dk1"/>
                        </a:solidFill>
                      </a:endParaRPr>
                    </a:p>
                    <a:p>
                      <a:pPr indent="0" lvl="0" marL="457200" rtl="0" algn="l">
                        <a:spcBef>
                          <a:spcPts val="0"/>
                        </a:spcBef>
                        <a:spcAft>
                          <a:spcPts val="0"/>
                        </a:spcAft>
                        <a:buNone/>
                      </a:pPr>
                      <a:r>
                        <a:t/>
                      </a:r>
                      <a:endParaRPr i="1" sz="900">
                        <a:solidFill>
                          <a:schemeClr val="dk1"/>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285750" lvl="0" marL="457200" rtl="0" algn="l">
                        <a:spcBef>
                          <a:spcPts val="0"/>
                        </a:spcBef>
                        <a:spcAft>
                          <a:spcPts val="0"/>
                        </a:spcAft>
                        <a:buClr>
                          <a:schemeClr val="dk1"/>
                        </a:buClr>
                        <a:buSzPts val="900"/>
                        <a:buChar char="●"/>
                      </a:pPr>
                      <a:r>
                        <a:rPr lang="en-GB" sz="900">
                          <a:solidFill>
                            <a:schemeClr val="dk1"/>
                          </a:solidFill>
                        </a:rPr>
                        <a:t>More </a:t>
                      </a:r>
                      <a:r>
                        <a:rPr lang="en-GB" sz="900">
                          <a:solidFill>
                            <a:schemeClr val="dk1"/>
                          </a:solidFill>
                        </a:rPr>
                        <a:t>affordable</a:t>
                      </a:r>
                      <a:r>
                        <a:rPr lang="en-GB" sz="900">
                          <a:solidFill>
                            <a:schemeClr val="dk1"/>
                          </a:solidFill>
                        </a:rPr>
                        <a:t> </a:t>
                      </a:r>
                      <a:endParaRPr sz="900">
                        <a:solidFill>
                          <a:schemeClr val="dk1"/>
                        </a:solidFill>
                      </a:endParaRPr>
                    </a:p>
                    <a:p>
                      <a:pPr indent="-285750" lvl="0" marL="457200" rtl="0" algn="l">
                        <a:spcBef>
                          <a:spcPts val="0"/>
                        </a:spcBef>
                        <a:spcAft>
                          <a:spcPts val="0"/>
                        </a:spcAft>
                        <a:buClr>
                          <a:schemeClr val="dk1"/>
                        </a:buClr>
                        <a:buSzPts val="900"/>
                        <a:buChar char="●"/>
                      </a:pPr>
                      <a:r>
                        <a:rPr lang="en-GB" sz="900">
                          <a:solidFill>
                            <a:schemeClr val="dk1"/>
                          </a:solidFill>
                        </a:rPr>
                        <a:t>Ease of use</a:t>
                      </a:r>
                      <a:endParaRPr sz="900">
                        <a:solidFill>
                          <a:schemeClr val="dk1"/>
                        </a:solidFill>
                      </a:endParaRPr>
                    </a:p>
                    <a:p>
                      <a:pPr indent="-285750" lvl="0" marL="457200" rtl="0" algn="l">
                        <a:spcBef>
                          <a:spcPts val="0"/>
                        </a:spcBef>
                        <a:spcAft>
                          <a:spcPts val="0"/>
                        </a:spcAft>
                        <a:buClr>
                          <a:schemeClr val="dk1"/>
                        </a:buClr>
                        <a:buSzPts val="900"/>
                        <a:buChar char="●"/>
                      </a:pPr>
                      <a:r>
                        <a:rPr lang="en-GB" sz="900">
                          <a:solidFill>
                            <a:schemeClr val="dk1"/>
                          </a:solidFill>
                        </a:rPr>
                        <a:t>Supports employee self-service</a:t>
                      </a:r>
                      <a:endParaRPr sz="900">
                        <a:solidFill>
                          <a:schemeClr val="dk1"/>
                        </a:solidFill>
                      </a:endParaRPr>
                    </a:p>
                    <a:p>
                      <a:pPr indent="-285750" lvl="0" marL="457200" rtl="0" algn="l">
                        <a:spcBef>
                          <a:spcPts val="0"/>
                        </a:spcBef>
                        <a:spcAft>
                          <a:spcPts val="0"/>
                        </a:spcAft>
                        <a:buClr>
                          <a:schemeClr val="dk1"/>
                        </a:buClr>
                        <a:buSzPts val="900"/>
                        <a:buChar char="●"/>
                      </a:pPr>
                      <a:r>
                        <a:rPr lang="en-GB" sz="900">
                          <a:solidFill>
                            <a:schemeClr val="dk1"/>
                          </a:solidFill>
                        </a:rPr>
                        <a:t>Familiar </a:t>
                      </a:r>
                      <a:r>
                        <a:rPr lang="en-GB" sz="900">
                          <a:solidFill>
                            <a:schemeClr val="dk1"/>
                          </a:solidFill>
                        </a:rPr>
                        <a:t>functionality</a:t>
                      </a:r>
                      <a:r>
                        <a:rPr lang="en-GB" sz="900">
                          <a:solidFill>
                            <a:schemeClr val="dk1"/>
                          </a:solidFill>
                        </a:rPr>
                        <a:t> </a:t>
                      </a:r>
                      <a:endParaRPr sz="900">
                        <a:solidFill>
                          <a:schemeClr val="dk1"/>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900">
                          <a:solidFill>
                            <a:schemeClr val="dk1"/>
                          </a:solidFill>
                        </a:rPr>
                        <a:t>Unable to scale  and handle the complexities </a:t>
                      </a:r>
                      <a:r>
                        <a:rPr lang="en-GB" sz="900">
                          <a:solidFill>
                            <a:schemeClr val="dk1"/>
                          </a:solidFill>
                        </a:rPr>
                        <a:t>moving</a:t>
                      </a:r>
                      <a:r>
                        <a:rPr lang="en-GB" sz="900">
                          <a:solidFill>
                            <a:schemeClr val="dk1"/>
                          </a:solidFill>
                        </a:rPr>
                        <a:t> to a mid-market company, like complexities with onboarding different roles, supporting different hiring manager screening workflow, or the complexities with compensation management.</a:t>
                      </a:r>
                      <a:endParaRPr sz="900">
                        <a:solidFill>
                          <a:schemeClr val="dk1"/>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199" name="Google Shape;199;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COST ANALYSIS</a:t>
            </a:r>
            <a:endParaRPr sz="2220"/>
          </a:p>
        </p:txBody>
      </p:sp>
      <p:sp>
        <p:nvSpPr>
          <p:cNvPr id="200" name="Google Shape;200;p31"/>
          <p:cNvSpPr txBox="1"/>
          <p:nvPr>
            <p:ph idx="1" type="body"/>
          </p:nvPr>
        </p:nvSpPr>
        <p:spPr>
          <a:xfrm>
            <a:off x="311700" y="1069425"/>
            <a:ext cx="8520600" cy="103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018"/>
              <a:buNone/>
            </a:pPr>
            <a:r>
              <a:rPr lang="en-GB" sz="1040"/>
              <a:t>The potential costs for </a:t>
            </a:r>
            <a:r>
              <a:rPr lang="en-GB" sz="1040">
                <a:highlight>
                  <a:srgbClr val="27AF5A"/>
                </a:highlight>
              </a:rPr>
              <a:t>[COMPANY NAME]</a:t>
            </a:r>
            <a:r>
              <a:rPr lang="en-GB" sz="1040"/>
              <a:t> to invest in a new / replacement software is outlined below. These costs include one-off implementation costs such as training and resources required from funding and recurring costs such ongoing training and maintenance.  </a:t>
            </a:r>
            <a:endParaRPr sz="1040"/>
          </a:p>
          <a:p>
            <a:pPr indent="0" lvl="0" marL="0" rtl="0" algn="l">
              <a:spcBef>
                <a:spcPts val="1200"/>
              </a:spcBef>
              <a:spcAft>
                <a:spcPts val="1200"/>
              </a:spcAft>
              <a:buSzPts val="1018"/>
              <a:buNone/>
            </a:pPr>
            <a:r>
              <a:rPr lang="en-GB" sz="1040"/>
              <a:t>These </a:t>
            </a:r>
            <a:r>
              <a:rPr lang="en-GB" sz="1040"/>
              <a:t>are </a:t>
            </a:r>
            <a:r>
              <a:rPr lang="en-GB" sz="1040"/>
              <a:t>just</a:t>
            </a:r>
            <a:r>
              <a:rPr lang="en-GB" sz="1040"/>
              <a:t> the financial costs, it is however </a:t>
            </a:r>
            <a:r>
              <a:rPr lang="en-GB" sz="1040"/>
              <a:t>important</a:t>
            </a:r>
            <a:r>
              <a:rPr lang="en-GB" sz="1040"/>
              <a:t> to consider not just the costs of the investment but also the non-financial and opportunity costs associated with the implementation. </a:t>
            </a:r>
            <a:endParaRPr sz="1040"/>
          </a:p>
        </p:txBody>
      </p:sp>
      <p:sp>
        <p:nvSpPr>
          <p:cNvPr id="201" name="Google Shape;201;p31"/>
          <p:cNvSpPr txBox="1"/>
          <p:nvPr/>
        </p:nvSpPr>
        <p:spPr>
          <a:xfrm>
            <a:off x="311700" y="4191000"/>
            <a:ext cx="8520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800">
                <a:solidFill>
                  <a:schemeClr val="dk2"/>
                </a:solidFill>
              </a:rPr>
              <a:t>Key considerations and assumptions </a:t>
            </a:r>
            <a:endParaRPr i="1" sz="800">
              <a:solidFill>
                <a:srgbClr val="1C4BF6"/>
              </a:solidFill>
            </a:endParaRPr>
          </a:p>
          <a:p>
            <a:pPr indent="-279400" lvl="0" marL="457200" rtl="0" algn="l">
              <a:spcBef>
                <a:spcPts val="0"/>
              </a:spcBef>
              <a:spcAft>
                <a:spcPts val="0"/>
              </a:spcAft>
              <a:buClr>
                <a:schemeClr val="dk2"/>
              </a:buClr>
              <a:buSzPts val="800"/>
              <a:buChar char="●"/>
            </a:pPr>
            <a:r>
              <a:rPr lang="en-GB" sz="800">
                <a:solidFill>
                  <a:schemeClr val="dk2"/>
                </a:solidFill>
              </a:rPr>
              <a:t>All figures are shown in </a:t>
            </a:r>
            <a:r>
              <a:rPr lang="en-GB" sz="800">
                <a:solidFill>
                  <a:schemeClr val="dk2"/>
                </a:solidFill>
                <a:highlight>
                  <a:srgbClr val="27AF5A"/>
                </a:highlight>
              </a:rPr>
              <a:t>[CURRENCY]</a:t>
            </a:r>
            <a:endParaRPr sz="800">
              <a:solidFill>
                <a:schemeClr val="dk2"/>
              </a:solidFill>
            </a:endParaRPr>
          </a:p>
          <a:p>
            <a:pPr indent="-279400" lvl="0" marL="457200" rtl="0" algn="l">
              <a:spcBef>
                <a:spcPts val="0"/>
              </a:spcBef>
              <a:spcAft>
                <a:spcPts val="0"/>
              </a:spcAft>
              <a:buClr>
                <a:schemeClr val="dk2"/>
              </a:buClr>
              <a:buSzPts val="800"/>
              <a:buChar char="●"/>
            </a:pPr>
            <a:r>
              <a:rPr lang="en-GB" sz="800">
                <a:solidFill>
                  <a:schemeClr val="dk2"/>
                </a:solidFill>
              </a:rPr>
              <a:t>Price ranges are based on the quotes provided to </a:t>
            </a:r>
            <a:r>
              <a:rPr lang="en-GB" sz="800">
                <a:solidFill>
                  <a:schemeClr val="dk2"/>
                </a:solidFill>
                <a:highlight>
                  <a:srgbClr val="27AF5A"/>
                </a:highlight>
              </a:rPr>
              <a:t>[COMPANY NAME]</a:t>
            </a:r>
            <a:r>
              <a:rPr lang="en-GB" sz="800">
                <a:solidFill>
                  <a:schemeClr val="dk2"/>
                </a:solidFill>
              </a:rPr>
              <a:t> by the suppliers.</a:t>
            </a:r>
            <a:endParaRPr sz="800">
              <a:solidFill>
                <a:schemeClr val="dk2"/>
              </a:solidFill>
            </a:endParaRPr>
          </a:p>
        </p:txBody>
      </p:sp>
      <p:sp>
        <p:nvSpPr>
          <p:cNvPr id="202" name="Google Shape;202;p31"/>
          <p:cNvSpPr txBox="1"/>
          <p:nvPr/>
        </p:nvSpPr>
        <p:spPr>
          <a:xfrm>
            <a:off x="311700" y="3967475"/>
            <a:ext cx="8520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800">
                <a:solidFill>
                  <a:srgbClr val="1C4BF6"/>
                </a:solidFill>
              </a:rPr>
              <a:t>&lt;Identify any considerations and assumptions related to the information. See examples:&gt;</a:t>
            </a:r>
            <a:endParaRPr/>
          </a:p>
        </p:txBody>
      </p:sp>
      <p:graphicFrame>
        <p:nvGraphicFramePr>
          <p:cNvPr id="203" name="Google Shape;203;p31"/>
          <p:cNvGraphicFramePr/>
          <p:nvPr/>
        </p:nvGraphicFramePr>
        <p:xfrm>
          <a:off x="321588" y="2124025"/>
          <a:ext cx="3000000" cy="3000000"/>
        </p:xfrm>
        <a:graphic>
          <a:graphicData uri="http://schemas.openxmlformats.org/drawingml/2006/table">
            <a:tbl>
              <a:tblPr>
                <a:noFill/>
                <a:tableStyleId>{E8976670-8285-4AB9-BC38-5D9280921D3A}</a:tableStyleId>
              </a:tblPr>
              <a:tblGrid>
                <a:gridCol w="1458950"/>
                <a:gridCol w="1187325"/>
                <a:gridCol w="1150450"/>
                <a:gridCol w="1168975"/>
                <a:gridCol w="1179925"/>
                <a:gridCol w="1173425"/>
                <a:gridCol w="1166125"/>
              </a:tblGrid>
              <a:tr h="185825">
                <a:tc gridSpan="3">
                  <a:txBody>
                    <a:bodyPr/>
                    <a:lstStyle/>
                    <a:p>
                      <a:pPr indent="0" lvl="0" marL="0" rtl="0" algn="ctr">
                        <a:spcBef>
                          <a:spcPts val="0"/>
                        </a:spcBef>
                        <a:spcAft>
                          <a:spcPts val="0"/>
                        </a:spcAft>
                        <a:buNone/>
                      </a:pPr>
                      <a:r>
                        <a:rPr b="1" lang="en-GB" sz="800">
                          <a:solidFill>
                            <a:schemeClr val="dk1"/>
                          </a:solidFill>
                        </a:rPr>
                        <a:t>ELMO Software</a:t>
                      </a:r>
                      <a:endParaRPr b="1" sz="800"/>
                    </a:p>
                  </a:txBody>
                  <a:tcPr marT="54000" marB="54000" marR="91425" marL="91425">
                    <a:solidFill>
                      <a:schemeClr val="lt2"/>
                    </a:solidFill>
                  </a:tcPr>
                </a:tc>
                <a:tc hMerge="1"/>
                <a:tc hMerge="1"/>
                <a:tc gridSpan="2">
                  <a:txBody>
                    <a:bodyPr/>
                    <a:lstStyle/>
                    <a:p>
                      <a:pPr indent="0" lvl="0" marL="0" rtl="0" algn="ctr">
                        <a:spcBef>
                          <a:spcPts val="0"/>
                        </a:spcBef>
                        <a:spcAft>
                          <a:spcPts val="0"/>
                        </a:spcAft>
                        <a:buNone/>
                      </a:pPr>
                      <a:r>
                        <a:rPr b="1" lang="en-GB" sz="800">
                          <a:solidFill>
                            <a:schemeClr val="dk1"/>
                          </a:solidFill>
                          <a:highlight>
                            <a:srgbClr val="27AF5A"/>
                          </a:highlight>
                        </a:rPr>
                        <a:t>[OPTION 2 - Existing System]</a:t>
                      </a:r>
                      <a:endParaRPr sz="800">
                        <a:solidFill>
                          <a:schemeClr val="dk1"/>
                        </a:solidFill>
                        <a:highlight>
                          <a:srgbClr val="27AF5A"/>
                        </a:highlight>
                      </a:endParaRPr>
                    </a:p>
                  </a:txBody>
                  <a:tcPr marT="54000" marB="54000" marR="91425" marL="91425">
                    <a:solidFill>
                      <a:schemeClr val="lt2"/>
                    </a:solidFill>
                  </a:tcPr>
                </a:tc>
                <a:tc hMerge="1"/>
                <a:tc gridSpan="2">
                  <a:txBody>
                    <a:bodyPr/>
                    <a:lstStyle/>
                    <a:p>
                      <a:pPr indent="0" lvl="0" marL="0" rtl="0" algn="ctr">
                        <a:spcBef>
                          <a:spcPts val="0"/>
                        </a:spcBef>
                        <a:spcAft>
                          <a:spcPts val="0"/>
                        </a:spcAft>
                        <a:buNone/>
                      </a:pPr>
                      <a:r>
                        <a:rPr b="1" lang="en-GB" sz="800">
                          <a:solidFill>
                            <a:schemeClr val="dk1"/>
                          </a:solidFill>
                          <a:highlight>
                            <a:srgbClr val="27AF5A"/>
                          </a:highlight>
                        </a:rPr>
                        <a:t>[OPTION 3 - New System]</a:t>
                      </a:r>
                      <a:endParaRPr sz="800">
                        <a:solidFill>
                          <a:schemeClr val="dk1"/>
                        </a:solidFill>
                        <a:highlight>
                          <a:srgbClr val="27AF5A"/>
                        </a:highlight>
                      </a:endParaRPr>
                    </a:p>
                  </a:txBody>
                  <a:tcPr marT="54000" marB="54000" marR="91425" marL="91425">
                    <a:solidFill>
                      <a:schemeClr val="lt2"/>
                    </a:solidFill>
                  </a:tcPr>
                </a:tc>
                <a:tc hMerge="1"/>
              </a:tr>
              <a:tr h="154575">
                <a:tc gridSpan="7">
                  <a:txBody>
                    <a:bodyPr/>
                    <a:lstStyle/>
                    <a:p>
                      <a:pPr indent="0" lvl="0" marL="0" rtl="0" algn="ctr">
                        <a:spcBef>
                          <a:spcPts val="0"/>
                        </a:spcBef>
                        <a:spcAft>
                          <a:spcPts val="0"/>
                        </a:spcAft>
                        <a:buNone/>
                      </a:pPr>
                      <a:r>
                        <a:rPr b="1" lang="en-GB" sz="800"/>
                        <a:t>Cost Summary</a:t>
                      </a:r>
                      <a:endParaRPr b="1" sz="800"/>
                    </a:p>
                  </a:txBody>
                  <a:tcPr marT="0" marB="0" marR="91425" marL="91425"/>
                </a:tc>
                <a:tc hMerge="1"/>
                <a:tc hMerge="1"/>
                <a:tc hMerge="1"/>
                <a:tc hMerge="1"/>
                <a:tc hMerge="1"/>
                <a:tc hMerge="1"/>
              </a:tr>
              <a:tr h="381000">
                <a:tc>
                  <a:txBody>
                    <a:bodyPr/>
                    <a:lstStyle/>
                    <a:p>
                      <a:pPr indent="0" lvl="0" marL="0" rtl="0" algn="l">
                        <a:spcBef>
                          <a:spcPts val="0"/>
                        </a:spcBef>
                        <a:spcAft>
                          <a:spcPts val="0"/>
                        </a:spcAft>
                        <a:buNone/>
                      </a:pPr>
                      <a:r>
                        <a:rPr b="1" lang="en-GB" sz="800"/>
                        <a:t>One-Off Costs</a:t>
                      </a:r>
                      <a:endParaRPr b="1" sz="800"/>
                    </a:p>
                    <a:p>
                      <a:pPr indent="0" lvl="0" marL="0" rtl="0" algn="l">
                        <a:spcBef>
                          <a:spcPts val="0"/>
                        </a:spcBef>
                        <a:spcAft>
                          <a:spcPts val="0"/>
                        </a:spcAft>
                        <a:buNone/>
                      </a:pPr>
                      <a:r>
                        <a:rPr lang="en-GB" sz="800"/>
                        <a:t>Costs incurred as part of the implementation project </a:t>
                      </a:r>
                      <a:endParaRPr sz="800"/>
                    </a:p>
                  </a:txBody>
                  <a:tcPr marT="0" marB="0" marR="91425" marL="91425"/>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[Total one-off cost]</a:t>
                      </a:r>
                      <a:endParaRPr i="1" sz="800">
                        <a:solidFill>
                          <a:srgbClr val="1C4BF6"/>
                        </a:solidFill>
                      </a:endParaRPr>
                    </a:p>
                    <a:p>
                      <a:pPr indent="0" lvl="0" marL="0" rtl="0" algn="l">
                        <a:spcBef>
                          <a:spcPts val="0"/>
                        </a:spcBef>
                        <a:spcAft>
                          <a:spcPts val="0"/>
                        </a:spcAft>
                        <a:buNone/>
                      </a:pPr>
                      <a:r>
                        <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[Total one-off cost]</a:t>
                      </a:r>
                      <a:endParaRPr i="1" sz="800">
                        <a:solidFill>
                          <a:srgbClr val="1C4BF6"/>
                        </a:solidFill>
                      </a:endParaRPr>
                    </a:p>
                    <a:p>
                      <a:pPr indent="0" lvl="0" marL="0" rtl="0" algn="l">
                        <a:spcBef>
                          <a:spcPts val="0"/>
                        </a:spcBef>
                        <a:spcAft>
                          <a:spcPts val="0"/>
                        </a:spcAft>
                        <a:buNone/>
                      </a:pPr>
                      <a:r>
                        <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[Total one-off cost]</a:t>
                      </a:r>
                      <a:endParaRPr i="1" sz="800">
                        <a:solidFill>
                          <a:srgbClr val="1C4BF6"/>
                        </a:solidFill>
                      </a:endParaRPr>
                    </a:p>
                    <a:p>
                      <a:pPr indent="0" lvl="0" marL="0" rtl="0" algn="l">
                        <a:spcBef>
                          <a:spcPts val="0"/>
                        </a:spcBef>
                        <a:spcAft>
                          <a:spcPts val="0"/>
                        </a:spcAft>
                        <a:buNone/>
                      </a:pPr>
                      <a:r>
                        <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GB" sz="800"/>
                        <a:t>Recurring Costs</a:t>
                      </a:r>
                      <a:endParaRPr b="1" sz="800"/>
                    </a:p>
                    <a:p>
                      <a:pPr indent="0" lvl="0" marL="0" rtl="0" algn="l">
                        <a:spcBef>
                          <a:spcPts val="0"/>
                        </a:spcBef>
                        <a:spcAft>
                          <a:spcPts val="0"/>
                        </a:spcAft>
                        <a:buNone/>
                      </a:pPr>
                      <a:r>
                        <a:rPr lang="en-GB" sz="800"/>
                        <a:t>Ongoing costs associated with ownership of the new solution (maintenance)</a:t>
                      </a:r>
                      <a:endParaRPr sz="800"/>
                    </a:p>
                  </a:txBody>
                  <a:tcPr marT="0" marB="0" marR="91425" marL="91425"/>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[Total recurring cost]</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[Total recurring cost]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[Total recurring cost]</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70200">
                <a:tc gridSpan="7">
                  <a:txBody>
                    <a:bodyPr/>
                    <a:lstStyle/>
                    <a:p>
                      <a:pPr indent="0" lvl="0" marL="0" rtl="0" algn="ctr">
                        <a:spcBef>
                          <a:spcPts val="0"/>
                        </a:spcBef>
                        <a:spcAft>
                          <a:spcPts val="0"/>
                        </a:spcAft>
                        <a:buNone/>
                      </a:pPr>
                      <a:r>
                        <a:rPr b="1" lang="en-GB" sz="800"/>
                        <a:t>Benefits Summary</a:t>
                      </a:r>
                      <a:endParaRPr b="1" sz="800"/>
                    </a:p>
                  </a:txBody>
                  <a:tcPr marT="0" marB="0" marR="91425" marL="91425">
                    <a:lnR cap="flat" cmpd="sng" w="9525">
                      <a:solidFill>
                        <a:srgbClr val="9E9E9E"/>
                      </a:solidFill>
                      <a:prstDash val="solid"/>
                      <a:round/>
                      <a:headEnd len="sm" w="sm" type="none"/>
                      <a:tailEnd len="sm" w="sm" type="none"/>
                    </a:lnR>
                  </a:tcPr>
                </a:tc>
                <a:tc hMerge="1"/>
                <a:tc hMerge="1"/>
                <a:tc hMerge="1"/>
                <a:tc hMerge="1"/>
                <a:tc hMerge="1"/>
                <a:tc hMerge="1"/>
              </a:tr>
              <a:tr h="381000">
                <a:tc>
                  <a:txBody>
                    <a:bodyPr/>
                    <a:lstStyle/>
                    <a:p>
                      <a:pPr indent="0" lvl="0" marL="0" rtl="0" algn="l">
                        <a:spcBef>
                          <a:spcPts val="0"/>
                        </a:spcBef>
                        <a:spcAft>
                          <a:spcPts val="0"/>
                        </a:spcAft>
                        <a:buNone/>
                      </a:pPr>
                      <a:r>
                        <a:rPr b="1" lang="en-GB" sz="800"/>
                        <a:t>Recurring Savings</a:t>
                      </a:r>
                      <a:endParaRPr b="1" sz="800"/>
                    </a:p>
                    <a:p>
                      <a:pPr indent="0" lvl="0" marL="0" rtl="0" algn="l">
                        <a:spcBef>
                          <a:spcPts val="0"/>
                        </a:spcBef>
                        <a:spcAft>
                          <a:spcPts val="0"/>
                        </a:spcAft>
                        <a:buNone/>
                      </a:pPr>
                      <a:r>
                        <a:rPr lang="en-GB" sz="800"/>
                        <a:t>Ongoing savings enabled by the new solution.</a:t>
                      </a:r>
                      <a:endParaRPr sz="800"/>
                    </a:p>
                  </a:txBody>
                  <a:tcPr marT="0" marB="0" marR="91425" marL="91425"/>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[Total recurring savings]</a:t>
                      </a:r>
                      <a:endParaRPr i="1" sz="800">
                        <a:solidFill>
                          <a:srgbClr val="1C4BF6"/>
                        </a:solidFill>
                      </a:endParaRPr>
                    </a:p>
                  </a:txBody>
                  <a:tcPr marT="0" marB="0"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[Total recurring savings]</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[Cost breakdown]</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[Total recurring savings]</a:t>
                      </a:r>
                      <a:endParaRPr i="1" sz="800">
                        <a:solidFill>
                          <a:srgbClr val="1C4BF6"/>
                        </a:solidFill>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2"/>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209" name="Google Shape;209;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EXPECTED</a:t>
            </a:r>
            <a:r>
              <a:rPr lang="en-GB" sz="2220"/>
              <a:t> RETURN ON INVESTMENT (ROI)</a:t>
            </a:r>
            <a:endParaRPr sz="2220"/>
          </a:p>
        </p:txBody>
      </p:sp>
      <p:sp>
        <p:nvSpPr>
          <p:cNvPr id="210" name="Google Shape;210;p32"/>
          <p:cNvSpPr txBox="1"/>
          <p:nvPr>
            <p:ph idx="1" type="body"/>
          </p:nvPr>
        </p:nvSpPr>
        <p:spPr>
          <a:xfrm>
            <a:off x="311700" y="1152475"/>
            <a:ext cx="8520600" cy="5253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1200"/>
              </a:spcAft>
              <a:buSzPts val="523"/>
              <a:buNone/>
            </a:pPr>
            <a:r>
              <a:rPr lang="en-GB" sz="1000"/>
              <a:t>To determine the ROI of </a:t>
            </a:r>
            <a:r>
              <a:rPr lang="en-GB" sz="1000"/>
              <a:t>implementing</a:t>
            </a:r>
            <a:r>
              <a:rPr lang="en-GB" sz="1000"/>
              <a:t> ELMO </a:t>
            </a:r>
            <a:r>
              <a:rPr lang="en-GB" sz="1000"/>
              <a:t>across</a:t>
            </a:r>
            <a:r>
              <a:rPr lang="en-GB" sz="1040"/>
              <a:t> </a:t>
            </a:r>
            <a:r>
              <a:rPr lang="en-GB" sz="1040">
                <a:highlight>
                  <a:srgbClr val="27AF5A"/>
                </a:highlight>
              </a:rPr>
              <a:t>[COMPANY NAME]</a:t>
            </a:r>
            <a:r>
              <a:rPr lang="en-GB" sz="1000"/>
              <a:t> we have analysed the tasks within the different </a:t>
            </a:r>
            <a:r>
              <a:rPr lang="en-GB" sz="1000"/>
              <a:t>functional</a:t>
            </a:r>
            <a:r>
              <a:rPr lang="en-GB" sz="1000"/>
              <a:t> areas of the </a:t>
            </a:r>
            <a:r>
              <a:rPr lang="en-GB" sz="1000"/>
              <a:t>organisation to show potential savings in terms of revenue, time and resources.</a:t>
            </a:r>
            <a:endParaRPr sz="1000"/>
          </a:p>
        </p:txBody>
      </p:sp>
      <p:graphicFrame>
        <p:nvGraphicFramePr>
          <p:cNvPr id="211" name="Google Shape;211;p32"/>
          <p:cNvGraphicFramePr/>
          <p:nvPr/>
        </p:nvGraphicFramePr>
        <p:xfrm>
          <a:off x="311713" y="2205325"/>
          <a:ext cx="3000000" cy="3000000"/>
        </p:xfrm>
        <a:graphic>
          <a:graphicData uri="http://schemas.openxmlformats.org/drawingml/2006/table">
            <a:tbl>
              <a:tblPr>
                <a:noFill/>
                <a:tableStyleId>{E8976670-8285-4AB9-BC38-5D9280921D3A}</a:tableStyleId>
              </a:tblPr>
              <a:tblGrid>
                <a:gridCol w="1218650"/>
                <a:gridCol w="2048825"/>
                <a:gridCol w="1236475"/>
                <a:gridCol w="1291625"/>
                <a:gridCol w="1283750"/>
                <a:gridCol w="1441275"/>
              </a:tblGrid>
              <a:tr h="319875">
                <a:tc>
                  <a:txBody>
                    <a:bodyPr/>
                    <a:lstStyle/>
                    <a:p>
                      <a:pPr indent="0" lvl="0" marL="0" rtl="0" algn="l">
                        <a:spcBef>
                          <a:spcPts val="0"/>
                        </a:spcBef>
                        <a:spcAft>
                          <a:spcPts val="0"/>
                        </a:spcAft>
                        <a:buNone/>
                      </a:pPr>
                      <a:r>
                        <a:rPr b="1" lang="en-GB" sz="800"/>
                        <a:t>Functional </a:t>
                      </a:r>
                      <a:r>
                        <a:rPr b="1" lang="en-GB" sz="800"/>
                        <a:t>Area</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Tasks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t>Hours Spent / Month</a:t>
                      </a:r>
                      <a:endParaRPr b="1" sz="800"/>
                    </a:p>
                  </a:txBody>
                  <a:tcPr marT="54000" marB="54000" marR="91425" marL="91425">
                    <a:solidFill>
                      <a:schemeClr val="lt2"/>
                    </a:solidFill>
                  </a:tcPr>
                </a:tc>
                <a:tc>
                  <a:txBody>
                    <a:bodyPr/>
                    <a:lstStyle/>
                    <a:p>
                      <a:pPr indent="0" lvl="0" marL="0" rtl="0" algn="l">
                        <a:spcBef>
                          <a:spcPts val="0"/>
                        </a:spcBef>
                        <a:spcAft>
                          <a:spcPts val="0"/>
                        </a:spcAft>
                        <a:buClr>
                          <a:schemeClr val="dk1"/>
                        </a:buClr>
                        <a:buSzPts val="1100"/>
                        <a:buFont typeface="Arial"/>
                        <a:buNone/>
                      </a:pPr>
                      <a:r>
                        <a:rPr b="1" lang="en-GB" sz="800">
                          <a:solidFill>
                            <a:schemeClr val="dk1"/>
                          </a:solidFill>
                        </a:rPr>
                        <a:t>Number of HR Professionals Performing Task </a:t>
                      </a:r>
                      <a:endParaRPr b="1" sz="800"/>
                    </a:p>
                  </a:txBody>
                  <a:tcPr marT="54000" marB="54000" marR="91425" marL="91425">
                    <a:solidFill>
                      <a:schemeClr val="lt2"/>
                    </a:solidFill>
                  </a:tcPr>
                </a:tc>
                <a:tc>
                  <a:txBody>
                    <a:bodyPr/>
                    <a:lstStyle/>
                    <a:p>
                      <a:pPr indent="0" lvl="0" marL="0" rtl="0" algn="l">
                        <a:spcBef>
                          <a:spcPts val="0"/>
                        </a:spcBef>
                        <a:spcAft>
                          <a:spcPts val="0"/>
                        </a:spcAft>
                        <a:buNone/>
                      </a:pPr>
                      <a:r>
                        <a:rPr b="1" lang="en-GB" sz="800">
                          <a:solidFill>
                            <a:schemeClr val="dk1"/>
                          </a:solidFill>
                        </a:rPr>
                        <a:t>Hourly Rate</a:t>
                      </a:r>
                      <a:endParaRPr b="1" sz="800">
                        <a:solidFill>
                          <a:schemeClr val="dk1"/>
                        </a:solidFill>
                      </a:endParaRPr>
                    </a:p>
                  </a:txBody>
                  <a:tcPr marT="54000" marB="54000" marR="91425" marL="91425">
                    <a:solidFill>
                      <a:schemeClr val="lt2"/>
                    </a:solidFill>
                  </a:tcPr>
                </a:tc>
                <a:tc>
                  <a:txBody>
                    <a:bodyPr/>
                    <a:lstStyle/>
                    <a:p>
                      <a:pPr indent="0" lvl="0" marL="0" rtl="0" algn="l">
                        <a:spcBef>
                          <a:spcPts val="0"/>
                        </a:spcBef>
                        <a:spcAft>
                          <a:spcPts val="0"/>
                        </a:spcAft>
                        <a:buNone/>
                      </a:pPr>
                      <a:r>
                        <a:rPr b="1" lang="en-GB" sz="800"/>
                        <a:t>Savings</a:t>
                      </a:r>
                      <a:endParaRPr b="1" sz="800"/>
                    </a:p>
                  </a:txBody>
                  <a:tcPr marT="54000" marB="54000" marR="91425" marL="91425">
                    <a:solidFill>
                      <a:schemeClr val="lt2"/>
                    </a:solidFill>
                  </a:tcPr>
                </a:tc>
              </a:tr>
              <a:tr h="319875">
                <a:tc>
                  <a:txBody>
                    <a:bodyPr/>
                    <a:lstStyle/>
                    <a:p>
                      <a:pPr indent="0" lvl="0" marL="0" rtl="0" algn="l">
                        <a:spcBef>
                          <a:spcPts val="0"/>
                        </a:spcBef>
                        <a:spcAft>
                          <a:spcPts val="0"/>
                        </a:spcAft>
                        <a:buNone/>
                      </a:pPr>
                      <a:r>
                        <a:rPr lang="en-GB" sz="800"/>
                        <a:t>HR Core</a:t>
                      </a:r>
                      <a:endParaRPr sz="800"/>
                    </a:p>
                  </a:txBody>
                  <a:tcPr marT="0" marB="0" marR="91425" marL="91425"/>
                </a:tc>
                <a:tc>
                  <a:txBody>
                    <a:bodyPr/>
                    <a:lstStyle/>
                    <a:p>
                      <a:pPr indent="-279400" lvl="0" marL="457200" rtl="0" algn="l">
                        <a:spcBef>
                          <a:spcPts val="0"/>
                        </a:spcBef>
                        <a:spcAft>
                          <a:spcPts val="0"/>
                        </a:spcAft>
                        <a:buSzPts val="800"/>
                        <a:buChar char="●"/>
                      </a:pPr>
                      <a:r>
                        <a:rPr lang="en-GB" sz="800"/>
                        <a:t>Time </a:t>
                      </a:r>
                      <a:r>
                        <a:rPr lang="en-GB" sz="800"/>
                        <a:t>maintaining</a:t>
                      </a:r>
                      <a:r>
                        <a:rPr lang="en-GB" sz="800"/>
                        <a:t> and updating employee </a:t>
                      </a:r>
                      <a:r>
                        <a:rPr lang="en-GB" sz="800"/>
                        <a:t>records</a:t>
                      </a:r>
                      <a:endParaRPr sz="800"/>
                    </a:p>
                    <a:p>
                      <a:pPr indent="-279400" lvl="0" marL="457200" rtl="0" algn="l">
                        <a:spcBef>
                          <a:spcPts val="0"/>
                        </a:spcBef>
                        <a:spcAft>
                          <a:spcPts val="0"/>
                        </a:spcAft>
                        <a:buSzPts val="800"/>
                        <a:buChar char="●"/>
                      </a:pPr>
                      <a:r>
                        <a:rPr lang="en-GB" sz="800"/>
                        <a:t>Time spending generating reports </a:t>
                      </a:r>
                      <a:endParaRPr sz="800"/>
                    </a:p>
                  </a:txBody>
                  <a:tcPr marT="0" marB="0" marR="91425" marL="91425"/>
                </a:tc>
                <a:tc>
                  <a:txBody>
                    <a:bodyPr/>
                    <a:lstStyle/>
                    <a:p>
                      <a:pPr indent="0" lvl="0" marL="0" rtl="0" algn="l">
                        <a:spcBef>
                          <a:spcPts val="0"/>
                        </a:spcBef>
                        <a:spcAft>
                          <a:spcPts val="0"/>
                        </a:spcAft>
                        <a:buNone/>
                      </a:pPr>
                      <a:r>
                        <a:rPr i="1" lang="en-GB" sz="800">
                          <a:solidFill>
                            <a:srgbClr val="1C4BF6"/>
                          </a:solidFill>
                        </a:rPr>
                        <a:t>&lt;insert hours/month&gt;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&lt;insert number&gt;</a:t>
                      </a:r>
                      <a:endParaRPr i="1" sz="800">
                        <a:solidFill>
                          <a:srgbClr val="1C4BF6"/>
                        </a:solidFill>
                      </a:endParaRPr>
                    </a:p>
                  </a:txBody>
                  <a:tcPr marT="0" marB="0" marR="91425" marL="91425"/>
                </a:tc>
                <a:tc>
                  <a:txBody>
                    <a:bodyPr/>
                    <a:lstStyle/>
                    <a:p>
                      <a:pPr indent="0" lvl="0" marL="0" rtl="0" algn="l">
                        <a:spcBef>
                          <a:spcPts val="0"/>
                        </a:spcBef>
                        <a:spcAft>
                          <a:spcPts val="0"/>
                        </a:spcAft>
                        <a:buNone/>
                      </a:pPr>
                      <a:r>
                        <a:rPr i="1" lang="en-GB" sz="800">
                          <a:solidFill>
                            <a:srgbClr val="1C4BF6"/>
                          </a:solidFill>
                        </a:rPr>
                        <a:t>&lt;insert hourly rate&gt;</a:t>
                      </a:r>
                      <a:endParaRPr i="1" sz="800">
                        <a:solidFill>
                          <a:srgbClr val="1C4BF6"/>
                        </a:solidFill>
                      </a:endParaRPr>
                    </a:p>
                  </a:txBody>
                  <a:tcPr marT="0" marB="0" marR="91425" marL="91425"/>
                </a:tc>
                <a:tc rowSpan="6">
                  <a:txBody>
                    <a:bodyPr/>
                    <a:lstStyle/>
                    <a:p>
                      <a:pPr indent="0" lvl="0" marL="0" rtl="0" algn="l">
                        <a:spcBef>
                          <a:spcPts val="0"/>
                        </a:spcBef>
                        <a:spcAft>
                          <a:spcPts val="0"/>
                        </a:spcAft>
                        <a:buNone/>
                      </a:pPr>
                      <a:r>
                        <a:rPr i="1" lang="en-GB" sz="800">
                          <a:solidFill>
                            <a:srgbClr val="1C4BF6"/>
                          </a:solidFill>
                        </a:rPr>
                        <a:t>&lt;(hours spent per month on task Y) x (the no. of HR professionals performing task Y) x (the hourly rate)&gt;</a:t>
                      </a:r>
                      <a:endParaRPr i="1" sz="800">
                        <a:solidFill>
                          <a:srgbClr val="1C4BF6"/>
                        </a:solidFill>
                      </a:endParaRPr>
                    </a:p>
                    <a:p>
                      <a:pPr indent="0" lvl="0" marL="0" rtl="0" algn="l">
                        <a:spcBef>
                          <a:spcPts val="0"/>
                        </a:spcBef>
                        <a:spcAft>
                          <a:spcPts val="0"/>
                        </a:spcAft>
                        <a:buNone/>
                      </a:pPr>
                      <a:r>
                        <a:t/>
                      </a:r>
                      <a:endParaRPr i="1" sz="800">
                        <a:solidFill>
                          <a:srgbClr val="1C4BF6"/>
                        </a:solidFill>
                      </a:endParaRPr>
                    </a:p>
                  </a:txBody>
                  <a:tcPr marT="0" marB="0" marR="91425" marL="91425"/>
                </a:tc>
              </a:tr>
              <a:tr h="291200">
                <a:tc>
                  <a:txBody>
                    <a:bodyPr/>
                    <a:lstStyle/>
                    <a:p>
                      <a:pPr indent="0" lvl="0" marL="0" rtl="0" algn="l">
                        <a:spcBef>
                          <a:spcPts val="0"/>
                        </a:spcBef>
                        <a:spcAft>
                          <a:spcPts val="0"/>
                        </a:spcAft>
                        <a:buNone/>
                      </a:pPr>
                      <a:r>
                        <a:rPr lang="en-GB" sz="800"/>
                        <a:t>Payroll</a:t>
                      </a:r>
                      <a:endParaRPr sz="800"/>
                    </a:p>
                  </a:txBody>
                  <a:tcPr marT="0" marB="0" marR="91425" marL="91425"/>
                </a:tc>
                <a:tc>
                  <a:txBody>
                    <a:bodyPr/>
                    <a:lstStyle/>
                    <a:p>
                      <a:pPr indent="-279400" lvl="0" marL="457200" rtl="0" algn="l">
                        <a:spcBef>
                          <a:spcPts val="0"/>
                        </a:spcBef>
                        <a:spcAft>
                          <a:spcPts val="0"/>
                        </a:spcAft>
                        <a:buSzPts val="800"/>
                        <a:buChar char="●"/>
                      </a:pPr>
                      <a:r>
                        <a:rPr lang="en-GB" sz="800"/>
                        <a:t>Time m</a:t>
                      </a:r>
                      <a:r>
                        <a:rPr lang="en-GB" sz="800"/>
                        <a:t>anaging leave requests </a:t>
                      </a:r>
                      <a:endParaRPr sz="800"/>
                    </a:p>
                    <a:p>
                      <a:pPr indent="-279400" lvl="0" marL="457200" rtl="0" algn="l">
                        <a:spcBef>
                          <a:spcPts val="0"/>
                        </a:spcBef>
                        <a:spcAft>
                          <a:spcPts val="0"/>
                        </a:spcAft>
                        <a:buSzPts val="800"/>
                        <a:buChar char="●"/>
                      </a:pPr>
                      <a:r>
                        <a:rPr lang="en-GB" sz="800"/>
                        <a:t>Time processing payroll </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hours/month&gt;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number&gt;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hourly rate&gt;</a:t>
                      </a:r>
                      <a:endParaRPr i="1" sz="800">
                        <a:solidFill>
                          <a:srgbClr val="1C4BF6"/>
                        </a:solidFill>
                      </a:endParaRPr>
                    </a:p>
                  </a:txBody>
                  <a:tcPr marT="0" marB="0" marR="91425" marL="91425"/>
                </a:tc>
                <a:tc vMerge="1"/>
              </a:tr>
              <a:tr h="291200">
                <a:tc>
                  <a:txBody>
                    <a:bodyPr/>
                    <a:lstStyle/>
                    <a:p>
                      <a:pPr indent="0" lvl="0" marL="0" rtl="0" algn="l">
                        <a:spcBef>
                          <a:spcPts val="0"/>
                        </a:spcBef>
                        <a:spcAft>
                          <a:spcPts val="0"/>
                        </a:spcAft>
                        <a:buNone/>
                      </a:pPr>
                      <a:r>
                        <a:rPr lang="en-GB" sz="800"/>
                        <a:t>Recruitment </a:t>
                      </a:r>
                      <a:endParaRPr sz="800"/>
                    </a:p>
                  </a:txBody>
                  <a:tcPr marT="0" marB="0" marR="91425" marL="91425"/>
                </a:tc>
                <a:tc>
                  <a:txBody>
                    <a:bodyPr/>
                    <a:lstStyle/>
                    <a:p>
                      <a:pPr indent="-279400" lvl="0" marL="457200" rtl="0" algn="l">
                        <a:spcBef>
                          <a:spcPts val="0"/>
                        </a:spcBef>
                        <a:spcAft>
                          <a:spcPts val="0"/>
                        </a:spcAft>
                        <a:buSzPts val="800"/>
                        <a:buChar char="●"/>
                      </a:pPr>
                      <a:r>
                        <a:rPr lang="en-GB" sz="800"/>
                        <a:t>Time spent screening candidates</a:t>
                      </a:r>
                      <a:endParaRPr sz="800"/>
                    </a:p>
                    <a:p>
                      <a:pPr indent="-279400" lvl="0" marL="457200" rtl="0" algn="l">
                        <a:spcBef>
                          <a:spcPts val="0"/>
                        </a:spcBef>
                        <a:spcAft>
                          <a:spcPts val="0"/>
                        </a:spcAft>
                        <a:buSzPts val="800"/>
                        <a:buChar char="●"/>
                      </a:pPr>
                      <a:r>
                        <a:rPr lang="en-GB" sz="800"/>
                        <a:t>Time to hire new staff</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hours/month&gt;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number&gt;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hourly rate&gt;</a:t>
                      </a:r>
                      <a:endParaRPr i="1" sz="800">
                        <a:solidFill>
                          <a:srgbClr val="1C4BF6"/>
                        </a:solidFill>
                      </a:endParaRPr>
                    </a:p>
                  </a:txBody>
                  <a:tcPr marT="0" marB="0" marR="91425" marL="91425"/>
                </a:tc>
                <a:tc vMerge="1"/>
              </a:tr>
              <a:tr h="291200">
                <a:tc>
                  <a:txBody>
                    <a:bodyPr/>
                    <a:lstStyle/>
                    <a:p>
                      <a:pPr indent="0" lvl="0" marL="0" rtl="0" algn="l">
                        <a:spcBef>
                          <a:spcPts val="0"/>
                        </a:spcBef>
                        <a:spcAft>
                          <a:spcPts val="0"/>
                        </a:spcAft>
                        <a:buNone/>
                      </a:pPr>
                      <a:r>
                        <a:rPr lang="en-GB" sz="800"/>
                        <a:t>Onboarding </a:t>
                      </a:r>
                      <a:endParaRPr sz="800"/>
                    </a:p>
                  </a:txBody>
                  <a:tcPr marT="0" marB="0" marR="91425" marL="91425"/>
                </a:tc>
                <a:tc>
                  <a:txBody>
                    <a:bodyPr/>
                    <a:lstStyle/>
                    <a:p>
                      <a:pPr indent="-279400" lvl="0" marL="457200" rtl="0" algn="l">
                        <a:spcBef>
                          <a:spcPts val="0"/>
                        </a:spcBef>
                        <a:spcAft>
                          <a:spcPts val="0"/>
                        </a:spcAft>
                        <a:buSzPts val="800"/>
                        <a:buChar char="●"/>
                      </a:pPr>
                      <a:r>
                        <a:rPr lang="en-GB" sz="800"/>
                        <a:t>Time to onboard and train new staff </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hours/month&gt;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number&gt;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hourly rate&gt;</a:t>
                      </a:r>
                      <a:endParaRPr i="1" sz="800">
                        <a:solidFill>
                          <a:srgbClr val="1C4BF6"/>
                        </a:solidFill>
                      </a:endParaRPr>
                    </a:p>
                  </a:txBody>
                  <a:tcPr marT="0" marB="0" marR="91425" marL="91425"/>
                </a:tc>
                <a:tc vMerge="1"/>
              </a:tr>
              <a:tr h="291200">
                <a:tc>
                  <a:txBody>
                    <a:bodyPr/>
                    <a:lstStyle/>
                    <a:p>
                      <a:pPr indent="0" lvl="0" marL="0" rtl="0" algn="l">
                        <a:spcBef>
                          <a:spcPts val="0"/>
                        </a:spcBef>
                        <a:spcAft>
                          <a:spcPts val="0"/>
                        </a:spcAft>
                        <a:buNone/>
                      </a:pPr>
                      <a:r>
                        <a:rPr lang="en-GB" sz="800"/>
                        <a:t>Performance Management </a:t>
                      </a:r>
                      <a:endParaRPr sz="800"/>
                    </a:p>
                  </a:txBody>
                  <a:tcPr marT="0" marB="0" marR="91425" marL="91425"/>
                </a:tc>
                <a:tc>
                  <a:txBody>
                    <a:bodyPr/>
                    <a:lstStyle/>
                    <a:p>
                      <a:pPr indent="-279400" lvl="0" marL="457200" rtl="0" algn="l">
                        <a:spcBef>
                          <a:spcPts val="0"/>
                        </a:spcBef>
                        <a:spcAft>
                          <a:spcPts val="0"/>
                        </a:spcAft>
                        <a:buSzPts val="800"/>
                        <a:buChar char="●"/>
                      </a:pPr>
                      <a:r>
                        <a:rPr lang="en-GB" sz="800"/>
                        <a:t>Time spent managing </a:t>
                      </a:r>
                      <a:r>
                        <a:rPr lang="en-GB" sz="800"/>
                        <a:t>performance</a:t>
                      </a:r>
                      <a:r>
                        <a:rPr lang="en-GB" sz="800"/>
                        <a:t> of employees</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hours/month&gt;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number&gt;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hourly rate&gt;</a:t>
                      </a:r>
                      <a:endParaRPr i="1" sz="800">
                        <a:solidFill>
                          <a:srgbClr val="1C4BF6"/>
                        </a:solidFill>
                      </a:endParaRPr>
                    </a:p>
                  </a:txBody>
                  <a:tcPr marT="0" marB="0" marR="91425" marL="91425"/>
                </a:tc>
                <a:tc vMerge="1"/>
              </a:tr>
              <a:tr h="291200">
                <a:tc>
                  <a:txBody>
                    <a:bodyPr/>
                    <a:lstStyle/>
                    <a:p>
                      <a:pPr indent="0" lvl="0" marL="0" rtl="0" algn="l">
                        <a:spcBef>
                          <a:spcPts val="0"/>
                        </a:spcBef>
                        <a:spcAft>
                          <a:spcPts val="0"/>
                        </a:spcAft>
                        <a:buClr>
                          <a:schemeClr val="dk1"/>
                        </a:buClr>
                        <a:buSzPts val="1100"/>
                        <a:buFont typeface="Arial"/>
                        <a:buNone/>
                      </a:pPr>
                      <a:r>
                        <a:rPr lang="en-GB" sz="800">
                          <a:solidFill>
                            <a:schemeClr val="dk1"/>
                          </a:solidFill>
                        </a:rPr>
                        <a:t>Learning Management </a:t>
                      </a:r>
                      <a:endParaRPr sz="800"/>
                    </a:p>
                  </a:txBody>
                  <a:tcPr marT="0" marB="0" marR="91425" marL="91425"/>
                </a:tc>
                <a:tc>
                  <a:txBody>
                    <a:bodyPr/>
                    <a:lstStyle/>
                    <a:p>
                      <a:pPr indent="-279400" lvl="0" marL="457200" rtl="0" algn="l">
                        <a:spcBef>
                          <a:spcPts val="0"/>
                        </a:spcBef>
                        <a:spcAft>
                          <a:spcPts val="0"/>
                        </a:spcAft>
                        <a:buSzPts val="800"/>
                        <a:buChar char="●"/>
                      </a:pPr>
                      <a:r>
                        <a:rPr lang="en-GB" sz="800"/>
                        <a:t>Time spent </a:t>
                      </a:r>
                      <a:r>
                        <a:rPr lang="en-GB" sz="800"/>
                        <a:t>updating</a:t>
                      </a:r>
                      <a:r>
                        <a:rPr lang="en-GB" sz="800"/>
                        <a:t> content  </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hours&gt;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number&gt;</a:t>
                      </a:r>
                      <a:endParaRPr sz="800"/>
                    </a:p>
                  </a:txBody>
                  <a:tcPr marT="0" marB="0" marR="91425" marL="91425"/>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hourly rate&gt;</a:t>
                      </a:r>
                      <a:endParaRPr i="1" sz="800">
                        <a:solidFill>
                          <a:srgbClr val="1C4BF6"/>
                        </a:solidFill>
                      </a:endParaRPr>
                    </a:p>
                  </a:txBody>
                  <a:tcPr marT="0" marB="0" marR="91425" marL="91425"/>
                </a:tc>
                <a:tc vMerge="1"/>
              </a:tr>
              <a:tr h="319875">
                <a:tc gridSpan="6">
                  <a:txBody>
                    <a:bodyPr/>
                    <a:lstStyle/>
                    <a:p>
                      <a:pPr indent="0" lvl="0" marL="0" rtl="0" algn="ctr">
                        <a:spcBef>
                          <a:spcPts val="0"/>
                        </a:spcBef>
                        <a:spcAft>
                          <a:spcPts val="0"/>
                        </a:spcAft>
                        <a:buNone/>
                      </a:pPr>
                      <a:r>
                        <a:rPr b="1" lang="en-GB" sz="800"/>
                        <a:t>ROI = (Total Savings / Cost of ELMO) X 100</a:t>
                      </a:r>
                      <a:endParaRPr b="1" sz="800"/>
                    </a:p>
                  </a:txBody>
                  <a:tcPr marT="54000" marB="54000" marR="91425" marL="91425"/>
                </a:tc>
                <a:tc hMerge="1"/>
                <a:tc hMerge="1"/>
                <a:tc hMerge="1"/>
                <a:tc hMerge="1"/>
                <a:tc hMerge="1"/>
              </a:tr>
            </a:tbl>
          </a:graphicData>
        </a:graphic>
      </p:graphicFrame>
      <p:sp>
        <p:nvSpPr>
          <p:cNvPr id="212" name="Google Shape;212;p32"/>
          <p:cNvSpPr txBox="1"/>
          <p:nvPr>
            <p:ph idx="1" type="body"/>
          </p:nvPr>
        </p:nvSpPr>
        <p:spPr>
          <a:xfrm>
            <a:off x="311125" y="1620175"/>
            <a:ext cx="8520600" cy="5727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i="1" lang="en-GB" sz="3200">
                <a:solidFill>
                  <a:srgbClr val="1C4BF6"/>
                </a:solidFill>
              </a:rPr>
              <a:t>&lt;Presenting ROI is an </a:t>
            </a:r>
            <a:r>
              <a:rPr i="1" lang="en-GB" sz="3200">
                <a:solidFill>
                  <a:srgbClr val="1C4BF6"/>
                </a:solidFill>
              </a:rPr>
              <a:t>opportunity to show decision makers the value of what your organisation can make long-term savings on. For each functional area you will need to calculate how much time it takes to perform certain tasks that can be automated and streamlined using ELMO software. </a:t>
            </a:r>
            <a:r>
              <a:rPr i="1" lang="en-GB" sz="3200">
                <a:solidFill>
                  <a:srgbClr val="1C4BF6"/>
                </a:solidFill>
              </a:rPr>
              <a:t>Below are suggestions for each function area which can be tailored for your organisation, or you can create your own. Please reach out to your ELMO team if you require assistance with this section.&gt;</a:t>
            </a:r>
            <a:endParaRPr sz="3200">
              <a:solidFill>
                <a:srgbClr val="1C4BF6"/>
              </a:solidFill>
            </a:endParaRPr>
          </a:p>
          <a:p>
            <a:pPr indent="0" lvl="0" marL="0" rtl="0" algn="l">
              <a:spcBef>
                <a:spcPts val="120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 </a:t>
            </a:r>
            <a:endParaRPr/>
          </a:p>
          <a:p>
            <a:pPr indent="0" lvl="0" marL="0" rtl="0" algn="l">
              <a:spcBef>
                <a:spcPts val="0"/>
              </a:spcBef>
              <a:spcAft>
                <a:spcPts val="0"/>
              </a:spcAft>
              <a:buClr>
                <a:schemeClr val="dk1"/>
              </a:buClr>
              <a:buSzPts val="1100"/>
              <a:buFont typeface="Arial"/>
              <a:buNone/>
            </a:pPr>
            <a:r>
              <a:t/>
            </a:r>
            <a:endParaRPr/>
          </a:p>
        </p:txBody>
      </p:sp>
      <p:sp>
        <p:nvSpPr>
          <p:cNvPr id="218" name="Google Shape;218;p3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RISK ASSESSMENT </a:t>
            </a:r>
            <a:endParaRPr sz="2220"/>
          </a:p>
        </p:txBody>
      </p:sp>
      <p:sp>
        <p:nvSpPr>
          <p:cNvPr id="219" name="Google Shape;219;p33"/>
          <p:cNvSpPr txBox="1"/>
          <p:nvPr>
            <p:ph idx="1" type="body"/>
          </p:nvPr>
        </p:nvSpPr>
        <p:spPr>
          <a:xfrm>
            <a:off x="311700" y="1076275"/>
            <a:ext cx="8520600" cy="101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1000"/>
              <a:t>With any project, risks are involved. The HR team at [COMPANY NAME] has done due diligence in researching the risks associated with a project of this level and more </a:t>
            </a:r>
            <a:r>
              <a:rPr lang="en-GB" sz="1000"/>
              <a:t>importantly</a:t>
            </a:r>
            <a:r>
              <a:rPr lang="en-GB" sz="1000"/>
              <a:t> the risks </a:t>
            </a:r>
            <a:r>
              <a:rPr lang="en-GB" sz="1000"/>
              <a:t>associated</a:t>
            </a:r>
            <a:r>
              <a:rPr lang="en-GB" sz="1000"/>
              <a:t> with not implementing ELMO Software. </a:t>
            </a:r>
            <a:endParaRPr sz="1000"/>
          </a:p>
          <a:p>
            <a:pPr indent="0" lvl="0" marL="0" rtl="0" algn="l">
              <a:spcBef>
                <a:spcPts val="1200"/>
              </a:spcBef>
              <a:spcAft>
                <a:spcPts val="1200"/>
              </a:spcAft>
              <a:buNone/>
            </a:pPr>
            <a:r>
              <a:rPr lang="en-GB" sz="1000"/>
              <a:t>In the current state, [COMPANY NAME] is open to several serious risks </a:t>
            </a:r>
            <a:r>
              <a:rPr lang="en-GB" sz="1000"/>
              <a:t>which</a:t>
            </a:r>
            <a:r>
              <a:rPr lang="en-GB" sz="1000"/>
              <a:t> are outlined below along with the likelihood of these </a:t>
            </a:r>
            <a:r>
              <a:rPr lang="en-GB" sz="1000"/>
              <a:t>occurring</a:t>
            </a:r>
            <a:r>
              <a:rPr lang="en-GB" sz="1000"/>
              <a:t> and the potential impacts these risks may have. </a:t>
            </a:r>
            <a:endParaRPr sz="1000"/>
          </a:p>
        </p:txBody>
      </p:sp>
      <p:sp>
        <p:nvSpPr>
          <p:cNvPr id="220" name="Google Shape;220;p33"/>
          <p:cNvSpPr txBox="1"/>
          <p:nvPr/>
        </p:nvSpPr>
        <p:spPr>
          <a:xfrm>
            <a:off x="346575" y="2060575"/>
            <a:ext cx="83100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i="1" lang="en-GB" sz="800">
                <a:solidFill>
                  <a:srgbClr val="1C4BF6"/>
                </a:solidFill>
              </a:rPr>
              <a:t>&lt;Identify the risks of not going with ELMO Software and </a:t>
            </a:r>
            <a:r>
              <a:rPr i="1" lang="en-GB" sz="800">
                <a:solidFill>
                  <a:srgbClr val="1C4BF6"/>
                </a:solidFill>
              </a:rPr>
              <a:t>attribute</a:t>
            </a:r>
            <a:r>
              <a:rPr i="1" lang="en-GB" sz="800">
                <a:solidFill>
                  <a:srgbClr val="1C4BF6"/>
                </a:solidFill>
              </a:rPr>
              <a:t> a </a:t>
            </a:r>
            <a:r>
              <a:rPr i="1" lang="en-GB" sz="800">
                <a:solidFill>
                  <a:srgbClr val="1C4BF6"/>
                </a:solidFill>
              </a:rPr>
              <a:t>probability</a:t>
            </a:r>
            <a:r>
              <a:rPr i="1" lang="en-GB" sz="800">
                <a:solidFill>
                  <a:srgbClr val="1C4BF6"/>
                </a:solidFill>
              </a:rPr>
              <a:t> and risk score. This will enable you to formulate a total risk score. </a:t>
            </a:r>
            <a:r>
              <a:rPr i="1" lang="en-GB" sz="800">
                <a:solidFill>
                  <a:srgbClr val="1C4BF6"/>
                </a:solidFill>
              </a:rPr>
              <a:t>Below are suggestions for each function area which can be tailored for your organisation, or you can create your own.&gt;</a:t>
            </a:r>
            <a:endParaRPr i="1" sz="1200">
              <a:solidFill>
                <a:srgbClr val="1C4BF6"/>
              </a:solidFill>
            </a:endParaRPr>
          </a:p>
        </p:txBody>
      </p:sp>
      <p:graphicFrame>
        <p:nvGraphicFramePr>
          <p:cNvPr id="221" name="Google Shape;221;p33"/>
          <p:cNvGraphicFramePr/>
          <p:nvPr/>
        </p:nvGraphicFramePr>
        <p:xfrm>
          <a:off x="387900" y="2545475"/>
          <a:ext cx="3000000" cy="3000000"/>
        </p:xfrm>
        <a:graphic>
          <a:graphicData uri="http://schemas.openxmlformats.org/drawingml/2006/table">
            <a:tbl>
              <a:tblPr>
                <a:noFill/>
                <a:tableStyleId>{E8976670-8285-4AB9-BC38-5D9280921D3A}</a:tableStyleId>
              </a:tblPr>
              <a:tblGrid>
                <a:gridCol w="4384525"/>
                <a:gridCol w="2036125"/>
                <a:gridCol w="1984100"/>
              </a:tblGrid>
              <a:tr h="225975">
                <a:tc>
                  <a:txBody>
                    <a:bodyPr/>
                    <a:lstStyle/>
                    <a:p>
                      <a:pPr indent="0" lvl="0" marL="0" rtl="0" algn="l">
                        <a:spcBef>
                          <a:spcPts val="0"/>
                        </a:spcBef>
                        <a:spcAft>
                          <a:spcPts val="0"/>
                        </a:spcAft>
                        <a:buNone/>
                      </a:pPr>
                      <a:r>
                        <a:rPr b="1" lang="en-GB" sz="800"/>
                        <a:t>Risk </a:t>
                      </a:r>
                      <a:endParaRPr b="1"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GB" sz="800"/>
                        <a:t>Probability Score </a:t>
                      </a:r>
                      <a:endParaRPr b="1" sz="800"/>
                    </a:p>
                    <a:p>
                      <a:pPr indent="0" lvl="0" marL="0" rtl="0" algn="l">
                        <a:spcBef>
                          <a:spcPts val="0"/>
                        </a:spcBef>
                        <a:spcAft>
                          <a:spcPts val="0"/>
                        </a:spcAft>
                        <a:buNone/>
                      </a:pPr>
                      <a:r>
                        <a:rPr b="1" lang="en-GB" sz="800"/>
                        <a:t>(1: Unlikely - 10: Very Likely) </a:t>
                      </a:r>
                      <a:endParaRPr b="1"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GB" sz="800"/>
                        <a:t>Risk Score</a:t>
                      </a:r>
                      <a:br>
                        <a:rPr b="1" lang="en-GB" sz="800"/>
                      </a:br>
                      <a:r>
                        <a:rPr b="1" lang="en-GB" sz="800"/>
                        <a:t>(1: No risk - 10: Extreme) </a:t>
                      </a:r>
                      <a:endParaRPr b="1"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25975">
                <a:tc>
                  <a:txBody>
                    <a:bodyPr/>
                    <a:lstStyle/>
                    <a:p>
                      <a:pPr indent="0" lvl="0" marL="0" rtl="0" algn="l">
                        <a:spcBef>
                          <a:spcPts val="0"/>
                        </a:spcBef>
                        <a:spcAft>
                          <a:spcPts val="0"/>
                        </a:spcAft>
                        <a:buNone/>
                      </a:pPr>
                      <a:r>
                        <a:rPr lang="en-GB" sz="800"/>
                        <a:t>Lost revenue </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i="1" sz="800">
                        <a:solidFill>
                          <a:srgbClr val="1C4BF6"/>
                        </a:solidFill>
                      </a:endParaRPr>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25975">
                <a:tc>
                  <a:txBody>
                    <a:bodyPr/>
                    <a:lstStyle/>
                    <a:p>
                      <a:pPr indent="0" lvl="0" marL="0" rtl="0" algn="l">
                        <a:spcBef>
                          <a:spcPts val="0"/>
                        </a:spcBef>
                        <a:spcAft>
                          <a:spcPts val="0"/>
                        </a:spcAft>
                        <a:buNone/>
                      </a:pPr>
                      <a:r>
                        <a:rPr lang="en-GB" sz="800"/>
                        <a:t>Reduced efficiency </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25975">
                <a:tc>
                  <a:txBody>
                    <a:bodyPr/>
                    <a:lstStyle/>
                    <a:p>
                      <a:pPr indent="0" lvl="0" marL="0" rtl="0" algn="l">
                        <a:spcBef>
                          <a:spcPts val="0"/>
                        </a:spcBef>
                        <a:spcAft>
                          <a:spcPts val="0"/>
                        </a:spcAft>
                        <a:buNone/>
                      </a:pPr>
                      <a:r>
                        <a:rPr lang="en-GB" sz="800"/>
                        <a:t>Compliance issues</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25975">
                <a:tc>
                  <a:txBody>
                    <a:bodyPr/>
                    <a:lstStyle/>
                    <a:p>
                      <a:pPr indent="0" lvl="0" marL="0" rtl="0" algn="l">
                        <a:spcBef>
                          <a:spcPts val="0"/>
                        </a:spcBef>
                        <a:spcAft>
                          <a:spcPts val="0"/>
                        </a:spcAft>
                        <a:buClr>
                          <a:schemeClr val="dk1"/>
                        </a:buClr>
                        <a:buSzPts val="1100"/>
                        <a:buFont typeface="Arial"/>
                        <a:buNone/>
                      </a:pPr>
                      <a:r>
                        <a:rPr lang="en-GB" sz="800">
                          <a:solidFill>
                            <a:schemeClr val="dk1"/>
                          </a:solidFill>
                        </a:rPr>
                        <a:t>High turnover rate due to lack of proper recruitment and onboarding process</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25975">
                <a:tc>
                  <a:txBody>
                    <a:bodyPr/>
                    <a:lstStyle/>
                    <a:p>
                      <a:pPr indent="0" lvl="0" marL="0" rtl="0" algn="l">
                        <a:spcBef>
                          <a:spcPts val="0"/>
                        </a:spcBef>
                        <a:spcAft>
                          <a:spcPts val="0"/>
                        </a:spcAft>
                        <a:buClr>
                          <a:schemeClr val="dk1"/>
                        </a:buClr>
                        <a:buSzPts val="1100"/>
                        <a:buFont typeface="Arial"/>
                        <a:buNone/>
                      </a:pPr>
                      <a:r>
                        <a:rPr lang="en-GB" sz="800">
                          <a:solidFill>
                            <a:schemeClr val="dk1"/>
                          </a:solidFill>
                        </a:rPr>
                        <a:t>Inability to predict future trends in HR due to cumbersome reporting</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46050">
                <a:tc>
                  <a:txBody>
                    <a:bodyPr/>
                    <a:lstStyle/>
                    <a:p>
                      <a:pPr indent="0" lvl="0" marL="0" rtl="0" algn="l">
                        <a:spcBef>
                          <a:spcPts val="0"/>
                        </a:spcBef>
                        <a:spcAft>
                          <a:spcPts val="0"/>
                        </a:spcAft>
                        <a:buNone/>
                      </a:pPr>
                      <a:r>
                        <a:rPr lang="en-GB" sz="800"/>
                        <a:t>Data integrity issues (due to </a:t>
                      </a:r>
                      <a:r>
                        <a:rPr lang="en-GB" sz="800"/>
                        <a:t>manual</a:t>
                      </a:r>
                      <a:r>
                        <a:rPr lang="en-GB" sz="800"/>
                        <a:t>, </a:t>
                      </a:r>
                      <a:r>
                        <a:rPr lang="en-GB" sz="800"/>
                        <a:t>repetitive, time intensive administration takes) </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3775">
                <a:tc>
                  <a:txBody>
                    <a:bodyPr/>
                    <a:lstStyle/>
                    <a:p>
                      <a:pPr indent="0" lvl="0" marL="0" rtl="0" algn="l">
                        <a:spcBef>
                          <a:spcPts val="0"/>
                        </a:spcBef>
                        <a:spcAft>
                          <a:spcPts val="0"/>
                        </a:spcAft>
                        <a:buClr>
                          <a:schemeClr val="dk1"/>
                        </a:buClr>
                        <a:buSzPts val="1100"/>
                        <a:buFont typeface="Arial"/>
                        <a:buNone/>
                      </a:pPr>
                      <a:r>
                        <a:rPr lang="en-GB" sz="800">
                          <a:solidFill>
                            <a:schemeClr val="dk1"/>
                          </a:solidFill>
                        </a:rPr>
                        <a:t>Data security issues such as a data breach</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i="1" lang="en-GB" sz="800">
                          <a:solidFill>
                            <a:srgbClr val="1C4BF6"/>
                          </a:solidFill>
                        </a:rPr>
                        <a:t>&lt;insert score&gt;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25975">
                <a:tc>
                  <a:txBody>
                    <a:bodyPr/>
                    <a:lstStyle/>
                    <a:p>
                      <a:pPr indent="0" lvl="0" marL="0" rtl="0" algn="l">
                        <a:spcBef>
                          <a:spcPts val="0"/>
                        </a:spcBef>
                        <a:spcAft>
                          <a:spcPts val="0"/>
                        </a:spcAft>
                        <a:buNone/>
                      </a:pPr>
                      <a:r>
                        <a:rPr b="1" lang="en-GB" sz="800"/>
                        <a:t>TOTAL (Average) </a:t>
                      </a:r>
                      <a:endParaRPr b="1"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average total&gt;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GB" sz="800">
                          <a:solidFill>
                            <a:srgbClr val="1C4BF6"/>
                          </a:solidFill>
                        </a:rPr>
                        <a:t>&lt;insert average total&gt;</a:t>
                      </a:r>
                      <a:endParaRPr sz="800"/>
                    </a:p>
                  </a:txBody>
                  <a:tcPr marT="72000" marB="720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4"/>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227" name="Google Shape;227;p3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ELMO SNAPSHOT </a:t>
            </a:r>
            <a:endParaRPr sz="2220"/>
          </a:p>
        </p:txBody>
      </p:sp>
      <p:sp>
        <p:nvSpPr>
          <p:cNvPr id="228" name="Google Shape;228;p34"/>
          <p:cNvSpPr/>
          <p:nvPr/>
        </p:nvSpPr>
        <p:spPr>
          <a:xfrm>
            <a:off x="404500"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TOTAL COST: </a:t>
            </a:r>
            <a:br>
              <a:rPr lang="en-GB"/>
            </a:br>
            <a:r>
              <a:rPr i="1" lang="en-GB" sz="800">
                <a:solidFill>
                  <a:srgbClr val="1C4BF6"/>
                </a:solidFill>
              </a:rPr>
              <a:t>&lt;insert cost in first year&gt; </a:t>
            </a:r>
            <a:endParaRPr i="1" sz="800">
              <a:solidFill>
                <a:srgbClr val="1C4BF6"/>
              </a:solidFill>
            </a:endParaRPr>
          </a:p>
        </p:txBody>
      </p:sp>
      <p:sp>
        <p:nvSpPr>
          <p:cNvPr id="229" name="Google Shape;229;p34"/>
          <p:cNvSpPr/>
          <p:nvPr/>
        </p:nvSpPr>
        <p:spPr>
          <a:xfrm>
            <a:off x="2524088"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rPr>
              <a:t>VALUE SCORE:</a:t>
            </a:r>
            <a:endParaRPr>
              <a:solidFill>
                <a:schemeClr val="dk1"/>
              </a:solidFill>
            </a:endParaRPr>
          </a:p>
          <a:p>
            <a:pPr indent="0" lvl="0" marL="0" rtl="0" algn="ctr">
              <a:spcBef>
                <a:spcPts val="0"/>
              </a:spcBef>
              <a:spcAft>
                <a:spcPts val="0"/>
              </a:spcAft>
              <a:buNone/>
            </a:pPr>
            <a:r>
              <a:rPr i="1" lang="en-GB" sz="800">
                <a:solidFill>
                  <a:srgbClr val="1C4BF6"/>
                </a:solidFill>
              </a:rPr>
              <a:t>&lt;insert score&gt; </a:t>
            </a:r>
            <a:r>
              <a:rPr lang="en-GB" sz="800">
                <a:solidFill>
                  <a:srgbClr val="1C4BF6"/>
                </a:solidFill>
              </a:rPr>
              <a:t> </a:t>
            </a:r>
            <a:endParaRPr sz="800">
              <a:solidFill>
                <a:srgbClr val="1C4BF6"/>
              </a:solidFill>
            </a:endParaRPr>
          </a:p>
        </p:txBody>
      </p:sp>
      <p:sp>
        <p:nvSpPr>
          <p:cNvPr id="230" name="Google Shape;230;p34"/>
          <p:cNvSpPr/>
          <p:nvPr/>
        </p:nvSpPr>
        <p:spPr>
          <a:xfrm>
            <a:off x="4643988"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rPr>
              <a:t>RISK SCORE: </a:t>
            </a:r>
            <a:endParaRPr>
              <a:solidFill>
                <a:schemeClr val="dk1"/>
              </a:solidFill>
            </a:endParaRPr>
          </a:p>
          <a:p>
            <a:pPr indent="0" lvl="0" marL="0" rtl="0" algn="ctr">
              <a:spcBef>
                <a:spcPts val="0"/>
              </a:spcBef>
              <a:spcAft>
                <a:spcPts val="0"/>
              </a:spcAft>
              <a:buNone/>
            </a:pPr>
            <a:r>
              <a:rPr i="1" lang="en-GB" sz="800">
                <a:solidFill>
                  <a:srgbClr val="1C4BF6"/>
                </a:solidFill>
              </a:rPr>
              <a:t>&lt;insert score calculated, 10 being</a:t>
            </a:r>
            <a:br>
              <a:rPr i="1" lang="en-GB" sz="800">
                <a:solidFill>
                  <a:srgbClr val="1C4BF6"/>
                </a:solidFill>
              </a:rPr>
            </a:br>
            <a:r>
              <a:rPr i="1" lang="en-GB" sz="800">
                <a:solidFill>
                  <a:srgbClr val="1C4BF6"/>
                </a:solidFill>
              </a:rPr>
              <a:t>extreme risk&gt;</a:t>
            </a:r>
            <a:r>
              <a:rPr i="1" lang="en-GB" sz="800">
                <a:solidFill>
                  <a:schemeClr val="accent1"/>
                </a:solidFill>
              </a:rPr>
              <a:t> </a:t>
            </a:r>
            <a:r>
              <a:rPr lang="en-GB" sz="800">
                <a:solidFill>
                  <a:schemeClr val="dk1"/>
                </a:solidFill>
              </a:rPr>
              <a:t> </a:t>
            </a:r>
            <a:endParaRPr sz="800">
              <a:solidFill>
                <a:schemeClr val="dk1"/>
              </a:solidFill>
            </a:endParaRPr>
          </a:p>
        </p:txBody>
      </p:sp>
      <p:sp>
        <p:nvSpPr>
          <p:cNvPr id="231" name="Google Shape;231;p34"/>
          <p:cNvSpPr txBox="1"/>
          <p:nvPr/>
        </p:nvSpPr>
        <p:spPr>
          <a:xfrm>
            <a:off x="270550" y="1526900"/>
            <a:ext cx="8798400" cy="203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000">
                <a:solidFill>
                  <a:schemeClr val="dk2"/>
                </a:solidFill>
              </a:rPr>
              <a:t>Our goal is to ultimately better manage the company’s most valuable asset – its people and after analysing </a:t>
            </a:r>
            <a:r>
              <a:rPr lang="en-GB" sz="1000">
                <a:solidFill>
                  <a:schemeClr val="dk2"/>
                </a:solidFill>
                <a:highlight>
                  <a:srgbClr val="27AF5A"/>
                </a:highlight>
              </a:rPr>
              <a:t>[COMPANY NAME]</a:t>
            </a:r>
            <a:r>
              <a:rPr lang="en-GB" sz="1000">
                <a:solidFill>
                  <a:schemeClr val="dk2"/>
                </a:solidFill>
              </a:rPr>
              <a:t>’s current situation, our primary needs and taking into account the </a:t>
            </a:r>
            <a:r>
              <a:rPr lang="en-GB" sz="1000">
                <a:solidFill>
                  <a:schemeClr val="dk2"/>
                </a:solidFill>
                <a:highlight>
                  <a:srgbClr val="27AF5A"/>
                </a:highlight>
              </a:rPr>
              <a:t>[NUMBER OF]</a:t>
            </a:r>
            <a:r>
              <a:rPr lang="en-GB" sz="1000">
                <a:solidFill>
                  <a:schemeClr val="dk2"/>
                </a:solidFill>
              </a:rPr>
              <a:t> solutions considered, HR believes that the ELMO platform is the </a:t>
            </a:r>
            <a:r>
              <a:rPr lang="en-GB" sz="1000">
                <a:solidFill>
                  <a:schemeClr val="dk2"/>
                </a:solidFill>
              </a:rPr>
              <a:t>stand</a:t>
            </a:r>
            <a:r>
              <a:rPr lang="en-GB" sz="1000">
                <a:solidFill>
                  <a:schemeClr val="dk2"/>
                </a:solidFill>
              </a:rPr>
              <a:t> out solution.  </a:t>
            </a:r>
            <a:endParaRPr sz="1000">
              <a:solidFill>
                <a:schemeClr val="dk2"/>
              </a:solidFill>
            </a:endParaRPr>
          </a:p>
          <a:p>
            <a:pPr indent="0" lvl="0" marL="0" rtl="0" algn="l">
              <a:lnSpc>
                <a:spcPct val="115000"/>
              </a:lnSpc>
              <a:spcBef>
                <a:spcPts val="1200"/>
              </a:spcBef>
              <a:spcAft>
                <a:spcPts val="0"/>
              </a:spcAft>
              <a:buNone/>
            </a:pPr>
            <a:r>
              <a:rPr lang="en-GB" sz="1000">
                <a:solidFill>
                  <a:schemeClr val="dk2"/>
                </a:solidFill>
              </a:rPr>
              <a:t>As a cloud-based SaaS solution with multiple modules that can be added in stages, ELMO can cater to </a:t>
            </a:r>
            <a:r>
              <a:rPr lang="en-GB" sz="1000">
                <a:solidFill>
                  <a:schemeClr val="dk2"/>
                </a:solidFill>
                <a:highlight>
                  <a:srgbClr val="27AF5A"/>
                </a:highlight>
              </a:rPr>
              <a:t>[COMPANY NAME]</a:t>
            </a:r>
            <a:r>
              <a:rPr lang="en-GB" sz="1000">
                <a:solidFill>
                  <a:schemeClr val="dk2"/>
                </a:solidFill>
              </a:rPr>
              <a:t>’s current situation while also having the flexibility to scale to our future business needs.</a:t>
            </a:r>
            <a:endParaRPr sz="1000">
              <a:solidFill>
                <a:schemeClr val="dk2"/>
              </a:solidFill>
            </a:endParaRPr>
          </a:p>
          <a:p>
            <a:pPr indent="0" lvl="0" marL="0" rtl="0" algn="l">
              <a:lnSpc>
                <a:spcPct val="115000"/>
              </a:lnSpc>
              <a:spcBef>
                <a:spcPts val="1200"/>
              </a:spcBef>
              <a:spcAft>
                <a:spcPts val="0"/>
              </a:spcAft>
              <a:buNone/>
            </a:pPr>
            <a:r>
              <a:rPr lang="en-GB" sz="1000">
                <a:solidFill>
                  <a:schemeClr val="dk2"/>
                </a:solidFill>
              </a:rPr>
              <a:t>Implementing the modules described will allow us to meet our corporate objectives of improving efficiency and streamlining processes, reducing HR </a:t>
            </a:r>
            <a:r>
              <a:rPr lang="en-GB" sz="1000">
                <a:solidFill>
                  <a:schemeClr val="dk2"/>
                </a:solidFill>
                <a:highlight>
                  <a:srgbClr val="27AF5A"/>
                </a:highlight>
              </a:rPr>
              <a:t>[and payroll – if relevant]</a:t>
            </a:r>
            <a:r>
              <a:rPr lang="en-GB" sz="1000">
                <a:solidFill>
                  <a:schemeClr val="dk2"/>
                </a:solidFill>
              </a:rPr>
              <a:t> costs and compliance risks, hiring, onboarding and engaging staff, all with one integrated system for HR. </a:t>
            </a:r>
            <a:endParaRPr sz="1000">
              <a:solidFill>
                <a:schemeClr val="dk2"/>
              </a:solidFill>
            </a:endParaRPr>
          </a:p>
          <a:p>
            <a:pPr indent="0" lvl="0" marL="0" rtl="0" algn="l">
              <a:lnSpc>
                <a:spcPct val="115000"/>
              </a:lnSpc>
              <a:spcBef>
                <a:spcPts val="1200"/>
              </a:spcBef>
              <a:spcAft>
                <a:spcPts val="1200"/>
              </a:spcAft>
              <a:buClr>
                <a:schemeClr val="dk1"/>
              </a:buClr>
              <a:buSzPts val="1100"/>
              <a:buFont typeface="Arial"/>
              <a:buNone/>
            </a:pPr>
            <a:r>
              <a:rPr lang="en-GB" sz="1000">
                <a:solidFill>
                  <a:schemeClr val="dk2"/>
                </a:solidFill>
              </a:rPr>
              <a:t>The ELMO system is compatible with existing</a:t>
            </a:r>
            <a:r>
              <a:rPr lang="en-GB" sz="1000">
                <a:solidFill>
                  <a:schemeClr val="dk2"/>
                </a:solidFill>
                <a:highlight>
                  <a:srgbClr val="27AF5A"/>
                </a:highlight>
              </a:rPr>
              <a:t>[COMPANY NAME] </a:t>
            </a:r>
            <a:r>
              <a:rPr lang="en-GB" sz="1000">
                <a:solidFill>
                  <a:schemeClr val="dk2"/>
                </a:solidFill>
              </a:rPr>
              <a:t>IT infrastructure and may be configured according to our existing process and workflows as required. This integration ensures additional improvements in data flow, consistency, and the efficiency and accuracy of reporting.</a:t>
            </a:r>
            <a:endParaRPr sz="1000">
              <a:solidFill>
                <a:schemeClr val="dk2"/>
              </a:solidFill>
            </a:endParaRPr>
          </a:p>
        </p:txBody>
      </p:sp>
      <p:sp>
        <p:nvSpPr>
          <p:cNvPr id="232" name="Google Shape;232;p34"/>
          <p:cNvSpPr/>
          <p:nvPr/>
        </p:nvSpPr>
        <p:spPr>
          <a:xfrm>
            <a:off x="6781313"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rPr>
              <a:t>Time to Value (TTV): </a:t>
            </a:r>
            <a:endParaRPr>
              <a:solidFill>
                <a:schemeClr val="dk1"/>
              </a:solidFill>
            </a:endParaRPr>
          </a:p>
          <a:p>
            <a:pPr indent="0" lvl="0" marL="0" rtl="0" algn="ctr">
              <a:spcBef>
                <a:spcPts val="0"/>
              </a:spcBef>
              <a:spcAft>
                <a:spcPts val="0"/>
              </a:spcAft>
              <a:buNone/>
            </a:pPr>
            <a:r>
              <a:rPr i="1" lang="en-GB" sz="800">
                <a:solidFill>
                  <a:srgbClr val="1C4BF6"/>
                </a:solidFill>
              </a:rPr>
              <a:t>&lt;insert TTV estimates from ELMO eg. 6 months implementation, 1 month upskill &gt;</a:t>
            </a:r>
            <a:r>
              <a:rPr i="1" lang="en-GB" sz="800">
                <a:solidFill>
                  <a:schemeClr val="accent1"/>
                </a:solidFill>
              </a:rPr>
              <a:t> </a:t>
            </a:r>
            <a:endParaRPr sz="800">
              <a:solidFill>
                <a:schemeClr val="dk1"/>
              </a:solidFill>
            </a:endParaRPr>
          </a:p>
        </p:txBody>
      </p:sp>
      <p:sp>
        <p:nvSpPr>
          <p:cNvPr id="233" name="Google Shape;233;p34"/>
          <p:cNvSpPr txBox="1"/>
          <p:nvPr/>
        </p:nvSpPr>
        <p:spPr>
          <a:xfrm>
            <a:off x="330125" y="1115375"/>
            <a:ext cx="831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900"/>
              <a:buFont typeface="Arial"/>
              <a:buNone/>
            </a:pPr>
            <a:r>
              <a:rPr i="1" lang="en-GB" sz="800">
                <a:solidFill>
                  <a:srgbClr val="1C4BF6"/>
                </a:solidFill>
              </a:rPr>
              <a:t>&lt;This section should provide a high level summary of why ELMO Software is the </a:t>
            </a:r>
            <a:r>
              <a:rPr i="1" lang="en-GB" sz="800">
                <a:solidFill>
                  <a:srgbClr val="1C4BF6"/>
                </a:solidFill>
              </a:rPr>
              <a:t>stand out solution for your organisation. Below is an example of what you could include along with key metrics of importance to key stakeholders and decision makers.&gt; </a:t>
            </a:r>
            <a:endParaRPr i="1" sz="800">
              <a:solidFill>
                <a:srgbClr val="1C4BF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5"/>
          <p:cNvSpPr/>
          <p:nvPr/>
        </p:nvSpPr>
        <p:spPr>
          <a:xfrm>
            <a:off x="-15625" y="421600"/>
            <a:ext cx="91596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t> </a:t>
            </a:r>
            <a:endParaRPr/>
          </a:p>
        </p:txBody>
      </p:sp>
      <p:sp>
        <p:nvSpPr>
          <p:cNvPr id="239" name="Google Shape;239;p3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220"/>
              <a:t>ELMO SNAPSHOT </a:t>
            </a:r>
            <a:endParaRPr sz="2220"/>
          </a:p>
        </p:txBody>
      </p:sp>
      <p:sp>
        <p:nvSpPr>
          <p:cNvPr id="240" name="Google Shape;240;p35"/>
          <p:cNvSpPr/>
          <p:nvPr/>
        </p:nvSpPr>
        <p:spPr>
          <a:xfrm>
            <a:off x="404500"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TOTAL COST: </a:t>
            </a:r>
            <a:br>
              <a:rPr lang="en-GB"/>
            </a:br>
            <a:r>
              <a:rPr i="1" lang="en-GB" sz="800">
                <a:solidFill>
                  <a:srgbClr val="1C4BF6"/>
                </a:solidFill>
              </a:rPr>
              <a:t>&lt;insert cost in first year&gt; </a:t>
            </a:r>
            <a:endParaRPr i="1" sz="800">
              <a:solidFill>
                <a:srgbClr val="1C4BF6"/>
              </a:solidFill>
            </a:endParaRPr>
          </a:p>
        </p:txBody>
      </p:sp>
      <p:sp>
        <p:nvSpPr>
          <p:cNvPr id="241" name="Google Shape;241;p35"/>
          <p:cNvSpPr/>
          <p:nvPr/>
        </p:nvSpPr>
        <p:spPr>
          <a:xfrm>
            <a:off x="2524088"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rPr>
              <a:t>VALUE SCORE:</a:t>
            </a:r>
            <a:endParaRPr>
              <a:solidFill>
                <a:schemeClr val="dk1"/>
              </a:solidFill>
            </a:endParaRPr>
          </a:p>
          <a:p>
            <a:pPr indent="0" lvl="0" marL="0" rtl="0" algn="ctr">
              <a:spcBef>
                <a:spcPts val="0"/>
              </a:spcBef>
              <a:spcAft>
                <a:spcPts val="0"/>
              </a:spcAft>
              <a:buNone/>
            </a:pPr>
            <a:r>
              <a:rPr i="1" lang="en-GB" sz="800">
                <a:solidFill>
                  <a:srgbClr val="1C4BF6"/>
                </a:solidFill>
              </a:rPr>
              <a:t>&lt;insert score&gt; </a:t>
            </a:r>
            <a:r>
              <a:rPr lang="en-GB" sz="800">
                <a:solidFill>
                  <a:srgbClr val="1C4BF6"/>
                </a:solidFill>
              </a:rPr>
              <a:t> </a:t>
            </a:r>
            <a:endParaRPr sz="800">
              <a:solidFill>
                <a:srgbClr val="1C4BF6"/>
              </a:solidFill>
            </a:endParaRPr>
          </a:p>
        </p:txBody>
      </p:sp>
      <p:sp>
        <p:nvSpPr>
          <p:cNvPr id="242" name="Google Shape;242;p35"/>
          <p:cNvSpPr/>
          <p:nvPr/>
        </p:nvSpPr>
        <p:spPr>
          <a:xfrm>
            <a:off x="4643988"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rPr>
              <a:t>RISK SCORE: </a:t>
            </a:r>
            <a:endParaRPr>
              <a:solidFill>
                <a:schemeClr val="dk1"/>
              </a:solidFill>
            </a:endParaRPr>
          </a:p>
          <a:p>
            <a:pPr indent="0" lvl="0" marL="0" rtl="0" algn="ctr">
              <a:spcBef>
                <a:spcPts val="0"/>
              </a:spcBef>
              <a:spcAft>
                <a:spcPts val="0"/>
              </a:spcAft>
              <a:buNone/>
            </a:pPr>
            <a:r>
              <a:rPr i="1" lang="en-GB" sz="800">
                <a:solidFill>
                  <a:srgbClr val="1C4BF6"/>
                </a:solidFill>
              </a:rPr>
              <a:t>&lt;insert score calculated, 10 being</a:t>
            </a:r>
            <a:br>
              <a:rPr i="1" lang="en-GB" sz="800">
                <a:solidFill>
                  <a:srgbClr val="1C4BF6"/>
                </a:solidFill>
              </a:rPr>
            </a:br>
            <a:r>
              <a:rPr i="1" lang="en-GB" sz="800">
                <a:solidFill>
                  <a:srgbClr val="1C4BF6"/>
                </a:solidFill>
              </a:rPr>
              <a:t>extreme risk&gt;</a:t>
            </a:r>
            <a:r>
              <a:rPr i="1" lang="en-GB" sz="800">
                <a:solidFill>
                  <a:schemeClr val="accent1"/>
                </a:solidFill>
              </a:rPr>
              <a:t> </a:t>
            </a:r>
            <a:r>
              <a:rPr lang="en-GB" sz="800">
                <a:solidFill>
                  <a:schemeClr val="dk1"/>
                </a:solidFill>
              </a:rPr>
              <a:t> </a:t>
            </a:r>
            <a:endParaRPr sz="800">
              <a:solidFill>
                <a:schemeClr val="dk1"/>
              </a:solidFill>
            </a:endParaRPr>
          </a:p>
        </p:txBody>
      </p:sp>
      <p:sp>
        <p:nvSpPr>
          <p:cNvPr id="243" name="Google Shape;243;p35"/>
          <p:cNvSpPr txBox="1"/>
          <p:nvPr/>
        </p:nvSpPr>
        <p:spPr>
          <a:xfrm>
            <a:off x="270550" y="1526900"/>
            <a:ext cx="8798400" cy="203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000">
                <a:solidFill>
                  <a:schemeClr val="dk2"/>
                </a:solidFill>
              </a:rPr>
              <a:t>Our goal is to ultimately better manage the company’s most valuable asset – its people and after analysing </a:t>
            </a:r>
            <a:r>
              <a:rPr lang="en-GB" sz="1000">
                <a:solidFill>
                  <a:schemeClr val="dk2"/>
                </a:solidFill>
                <a:highlight>
                  <a:srgbClr val="27AF5A"/>
                </a:highlight>
              </a:rPr>
              <a:t>[COMPANY NAME]</a:t>
            </a:r>
            <a:r>
              <a:rPr lang="en-GB" sz="1000">
                <a:solidFill>
                  <a:schemeClr val="dk2"/>
                </a:solidFill>
              </a:rPr>
              <a:t>’s current situation, our primary needs and taking into account the </a:t>
            </a:r>
            <a:r>
              <a:rPr lang="en-GB" sz="1000">
                <a:solidFill>
                  <a:schemeClr val="dk2"/>
                </a:solidFill>
                <a:highlight>
                  <a:srgbClr val="27AF5A"/>
                </a:highlight>
              </a:rPr>
              <a:t>[NUMBER OF]</a:t>
            </a:r>
            <a:r>
              <a:rPr lang="en-GB" sz="1000">
                <a:solidFill>
                  <a:schemeClr val="dk2"/>
                </a:solidFill>
              </a:rPr>
              <a:t> solutions considered, HR believes that the ELMO platform is the stand out solution.  </a:t>
            </a:r>
            <a:endParaRPr sz="1000">
              <a:solidFill>
                <a:schemeClr val="dk2"/>
              </a:solidFill>
            </a:endParaRPr>
          </a:p>
          <a:p>
            <a:pPr indent="0" lvl="0" marL="0" rtl="0" algn="l">
              <a:lnSpc>
                <a:spcPct val="115000"/>
              </a:lnSpc>
              <a:spcBef>
                <a:spcPts val="1200"/>
              </a:spcBef>
              <a:spcAft>
                <a:spcPts val="0"/>
              </a:spcAft>
              <a:buNone/>
            </a:pPr>
            <a:r>
              <a:rPr lang="en-GB" sz="1000">
                <a:solidFill>
                  <a:schemeClr val="dk2"/>
                </a:solidFill>
              </a:rPr>
              <a:t>As a cloud-based SaaS solution with multiple modules that can be added in stages, ELMO can cater to </a:t>
            </a:r>
            <a:r>
              <a:rPr lang="en-GB" sz="1000">
                <a:solidFill>
                  <a:schemeClr val="dk2"/>
                </a:solidFill>
                <a:highlight>
                  <a:srgbClr val="27AF5A"/>
                </a:highlight>
              </a:rPr>
              <a:t>[COMPANY NAME]</a:t>
            </a:r>
            <a:r>
              <a:rPr lang="en-GB" sz="1000">
                <a:solidFill>
                  <a:schemeClr val="dk2"/>
                </a:solidFill>
              </a:rPr>
              <a:t>’s current situation while also having the flexibility to scale to our future business needs.</a:t>
            </a:r>
            <a:endParaRPr sz="1000">
              <a:solidFill>
                <a:schemeClr val="dk2"/>
              </a:solidFill>
            </a:endParaRPr>
          </a:p>
          <a:p>
            <a:pPr indent="0" lvl="0" marL="0" rtl="0" algn="l">
              <a:lnSpc>
                <a:spcPct val="115000"/>
              </a:lnSpc>
              <a:spcBef>
                <a:spcPts val="1200"/>
              </a:spcBef>
              <a:spcAft>
                <a:spcPts val="0"/>
              </a:spcAft>
              <a:buNone/>
            </a:pPr>
            <a:r>
              <a:rPr lang="en-GB" sz="1000">
                <a:solidFill>
                  <a:schemeClr val="dk2"/>
                </a:solidFill>
              </a:rPr>
              <a:t>Implementing the modules described will allow us to meet our corporate objectives of improving efficiency and streamlining processes, reducing HR </a:t>
            </a:r>
            <a:r>
              <a:rPr lang="en-GB" sz="1000">
                <a:solidFill>
                  <a:schemeClr val="dk2"/>
                </a:solidFill>
                <a:highlight>
                  <a:srgbClr val="27AF5A"/>
                </a:highlight>
              </a:rPr>
              <a:t>[and payroll – if relevant]</a:t>
            </a:r>
            <a:r>
              <a:rPr lang="en-GB" sz="1000">
                <a:solidFill>
                  <a:schemeClr val="dk2"/>
                </a:solidFill>
              </a:rPr>
              <a:t> costs and compliance risks, hiring, onboarding and engaging staff, all with one integrated system for HR. </a:t>
            </a:r>
            <a:endParaRPr sz="1000">
              <a:solidFill>
                <a:schemeClr val="dk2"/>
              </a:solidFill>
            </a:endParaRPr>
          </a:p>
          <a:p>
            <a:pPr indent="0" lvl="0" marL="0" rtl="0" algn="l">
              <a:lnSpc>
                <a:spcPct val="115000"/>
              </a:lnSpc>
              <a:spcBef>
                <a:spcPts val="1200"/>
              </a:spcBef>
              <a:spcAft>
                <a:spcPts val="1200"/>
              </a:spcAft>
              <a:buClr>
                <a:schemeClr val="dk1"/>
              </a:buClr>
              <a:buSzPts val="1100"/>
              <a:buFont typeface="Arial"/>
              <a:buNone/>
            </a:pPr>
            <a:r>
              <a:rPr lang="en-GB" sz="1000">
                <a:solidFill>
                  <a:schemeClr val="dk2"/>
                </a:solidFill>
              </a:rPr>
              <a:t>The ELMO system is compatible with existing</a:t>
            </a:r>
            <a:r>
              <a:rPr lang="en-GB" sz="1000">
                <a:solidFill>
                  <a:schemeClr val="dk2"/>
                </a:solidFill>
                <a:highlight>
                  <a:srgbClr val="27AF5A"/>
                </a:highlight>
              </a:rPr>
              <a:t>[COMPANY NAME] </a:t>
            </a:r>
            <a:r>
              <a:rPr lang="en-GB" sz="1000">
                <a:solidFill>
                  <a:schemeClr val="dk2"/>
                </a:solidFill>
              </a:rPr>
              <a:t>IT infrastructure and may be configured according to our existing process and workflows as required. This integration ensures additional improvements in data flow, consistency, and the efficiency and accuracy of reporting.</a:t>
            </a:r>
            <a:endParaRPr sz="1000">
              <a:solidFill>
                <a:schemeClr val="dk2"/>
              </a:solidFill>
            </a:endParaRPr>
          </a:p>
        </p:txBody>
      </p:sp>
      <p:sp>
        <p:nvSpPr>
          <p:cNvPr id="244" name="Google Shape;244;p35"/>
          <p:cNvSpPr/>
          <p:nvPr/>
        </p:nvSpPr>
        <p:spPr>
          <a:xfrm>
            <a:off x="6781313" y="3810075"/>
            <a:ext cx="1858800" cy="89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rPr>
              <a:t>Time to Value (TTV): </a:t>
            </a:r>
            <a:endParaRPr>
              <a:solidFill>
                <a:schemeClr val="dk1"/>
              </a:solidFill>
            </a:endParaRPr>
          </a:p>
          <a:p>
            <a:pPr indent="0" lvl="0" marL="0" rtl="0" algn="ctr">
              <a:spcBef>
                <a:spcPts val="0"/>
              </a:spcBef>
              <a:spcAft>
                <a:spcPts val="0"/>
              </a:spcAft>
              <a:buNone/>
            </a:pPr>
            <a:r>
              <a:rPr i="1" lang="en-GB" sz="800">
                <a:solidFill>
                  <a:srgbClr val="1C4BF6"/>
                </a:solidFill>
              </a:rPr>
              <a:t>&lt;insert TTV estimates from ELMO eg. 6 months implementation, 1 month upskill &gt;</a:t>
            </a:r>
            <a:r>
              <a:rPr i="1" lang="en-GB" sz="800">
                <a:solidFill>
                  <a:schemeClr val="accent1"/>
                </a:solidFill>
              </a:rPr>
              <a:t> </a:t>
            </a:r>
            <a:endParaRPr sz="800">
              <a:solidFill>
                <a:schemeClr val="dk1"/>
              </a:solidFill>
            </a:endParaRPr>
          </a:p>
        </p:txBody>
      </p:sp>
      <p:sp>
        <p:nvSpPr>
          <p:cNvPr id="245" name="Google Shape;245;p35"/>
          <p:cNvSpPr txBox="1"/>
          <p:nvPr/>
        </p:nvSpPr>
        <p:spPr>
          <a:xfrm>
            <a:off x="330125" y="1115375"/>
            <a:ext cx="831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900"/>
              <a:buFont typeface="Arial"/>
              <a:buNone/>
            </a:pPr>
            <a:r>
              <a:rPr i="1" lang="en-GB" sz="800">
                <a:solidFill>
                  <a:srgbClr val="1C4BF6"/>
                </a:solidFill>
              </a:rPr>
              <a:t>&lt;This section should provide a high level summary of why ELMO Software is the stand out solution for your organisation. Below is an example of what you could include along with key metrics of importance to key stakeholders and decision makers.&gt; </a:t>
            </a:r>
            <a:endParaRPr i="1" sz="800">
              <a:solidFill>
                <a:srgbClr val="1C4BF6"/>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